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57" r:id="rId5"/>
    <p:sldId id="258" r:id="rId6"/>
    <p:sldId id="260" r:id="rId7"/>
    <p:sldId id="263" r:id="rId8"/>
    <p:sldId id="264" r:id="rId9"/>
    <p:sldId id="265" r:id="rId10"/>
    <p:sldId id="278" r:id="rId11"/>
    <p:sldId id="261" r:id="rId12"/>
    <p:sldId id="279" r:id="rId13"/>
    <p:sldId id="274" r:id="rId14"/>
    <p:sldId id="277"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0766C"/>
    <a:srgbClr val="FF6D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33" autoAdjust="0"/>
  </p:normalViewPr>
  <p:slideViewPr>
    <p:cSldViewPr snapToGrid="0">
      <p:cViewPr varScale="1">
        <p:scale>
          <a:sx n="79" d="100"/>
          <a:sy n="79" d="100"/>
        </p:scale>
        <p:origin x="2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09:53:20.721"/>
    </inkml:context>
    <inkml:brush xml:id="br0">
      <inkml:brushProperty name="width" value="0.05" units="cm"/>
      <inkml:brushProperty name="height" value="0.05" units="cm"/>
    </inkml:brush>
  </inkml:definitions>
  <inkml:trace contextRef="#ctx0" brushRef="#br0">0 135 24377,'13241'-135'0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09:55:48.887"/>
    </inkml:context>
    <inkml:brush xml:id="br0">
      <inkml:brushProperty name="width" value="0.05" units="cm"/>
      <inkml:brushProperty name="height" value="0.05" units="cm"/>
    </inkml:brush>
  </inkml:definitions>
  <inkml:trace contextRef="#ctx0" brushRef="#br0">0 1 24221,'11210'27'0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09:55:59.293"/>
    </inkml:context>
    <inkml:brush xml:id="br0">
      <inkml:brushProperty name="width" value="0.05" units="cm"/>
      <inkml:brushProperty name="height" value="0.05" units="cm"/>
    </inkml:brush>
  </inkml:definitions>
  <inkml:trace contextRef="#ctx0" brushRef="#br0">0 2 24575,'426'11'0,"3"-1"0,-401-10 0,171 0 0,202 18 0,-211 0 0,245 19 0,-276-30 0,128 12 0,-157-4 0,2-4 0,206 0 0,-170-11 0,70-1 0,-174-5 0,1-1 0,61-13 0,-46 7 0,-64 10 0,48-7 0,121-9 0,133-1 0,-292 16 0,-1 1 0,30-8 0,-32 5 0,0 2 0,40-5 0,98-8-1365,-134 14-5461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09:56:12.985"/>
    </inkml:context>
    <inkml:brush xml:id="br0">
      <inkml:brushProperty name="width" value="0.05" units="cm"/>
      <inkml:brushProperty name="height" value="0.05" units="cm"/>
    </inkml:brush>
  </inkml:definitions>
  <inkml:trace contextRef="#ctx0" brushRef="#br0">0 2 24575,'67'1'0,"110"15"0,-85-7 0,0-3 0,101-8 0,-59 0 0,3105 2 0,-3009-14 0,-16 0 0,706 13 84,-440 2-1533,-450-1-5377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09:56:15.191"/>
    </inkml:context>
    <inkml:brush xml:id="br0">
      <inkml:brushProperty name="width" value="0.05" units="cm"/>
      <inkml:brushProperty name="height" value="0.05" units="cm"/>
    </inkml:brush>
  </inkml:definitions>
  <inkml:trace contextRef="#ctx0" brushRef="#br0">0 30 24575,'396'-14'0,"-77"1"0,981 11 0,-671 4 0,-59-2-1365,-541 0-5461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09:56:21.436"/>
    </inkml:context>
    <inkml:brush xml:id="br0">
      <inkml:brushProperty name="width" value="0.05" units="cm"/>
      <inkml:brushProperty name="height" value="0.05" units="cm"/>
    </inkml:brush>
  </inkml:definitions>
  <inkml:trace contextRef="#ctx0" brushRef="#br0">1 0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10:32:26.037"/>
    </inkml:context>
    <inkml:brush xml:id="br0">
      <inkml:brushProperty name="width" value="0.05" units="cm"/>
      <inkml:brushProperty name="height" value="0.05" units="cm"/>
    </inkml:brush>
  </inkml:definitions>
  <inkml:trace contextRef="#ctx0" brushRef="#br0">0 140 24575,'20'-8'0,"1"1"0,-1 2 0,1 0 0,0 0 0,31-1 0,-4 0 0,75-13 0,237-5 0,199 25 0,-529-2 0,53-10 0,8-1 0,417 7 0,-281 7 0,-89-1 0,154-3 0,-170-11 0,-76 6 0,53 0 0,1250 6 0,-604 3 0,-716-1 0,-1 2 0,30 6 0,38 5 0,20-14 0,-71-1 0,0 2 0,66 10 0,-47-3 0,1-2 0,96-5 0,29 1 0,-84 14 0,-51-6 0,4 0 0,-12-2 0,62 4 0,64 2 0,35 0 0,-54-1 0,-9 1 0,579-13 81,-352-3-1527,-341 2-5380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15:11:20.164"/>
    </inkml:context>
    <inkml:brush xml:id="br0">
      <inkml:brushProperty name="width" value="0.05" units="cm"/>
      <inkml:brushProperty name="height" value="0.05" units="cm"/>
      <inkml:brushProperty name="color" value="#004F8B"/>
    </inkml:brush>
  </inkml:definitions>
  <inkml:trace contextRef="#ctx0" brushRef="#br0">0 9 24575,'0'0'0,"0"-1"0,0 1 0,0 0 0,0-1 0,0 1 0,0 0 0,0-1 0,1 1 0,-1 0 0,0-1 0,0 1 0,0 0 0,0-1 0,1 1 0,-1 0 0,0-1 0,0 1 0,1 0 0,-1 0 0,0-1 0,0 1 0,1 0 0,-1 0 0,0 0 0,1-1 0,-1 1 0,0 0 0,1 0 0,-1 0 0,0 0 0,1 0 0,-1 0 0,1 0 0,17 1 0,15 10 0,76 40 0,134 87 0,-127-70 0,60 23 0,-151-80 0,0-3 0,1 0 0,0-1 0,0-1 0,37 2 0,13-4-1365,-44-4-5461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15:11:21.057"/>
    </inkml:context>
    <inkml:brush xml:id="br0">
      <inkml:brushProperty name="width" value="0.05" units="cm"/>
      <inkml:brushProperty name="height" value="0.05" units="cm"/>
      <inkml:brushProperty name="color" value="#004F8B"/>
    </inkml:brush>
  </inkml:definitions>
  <inkml:trace contextRef="#ctx0" brushRef="#br0">16 0 24575,'0'7'0,"1"0"0,0 0 0,0 0 0,1 0 0,0 0 0,0 0 0,1 0 0,-1-1 0,2 1 0,-1-1 0,1 0 0,-1 0 0,2 0 0,4 6 0,10 8 0,0-1 0,32 24 0,3 4 0,-52-45 0,5 4 0,-1 1 0,0-1 0,0 1 0,0 1 0,-1-1 0,5 9 0,-9-14 0,0 0 0,-1 0 0,1 0 0,0 1 0,-1-1 0,0 0 0,1 0 0,-1 1 0,0-1 0,0 0 0,0 1 0,0-1 0,-1 0 0,1 0 0,-1 1 0,1-1 0,-1 0 0,0 0 0,0 0 0,0 1 0,0-1 0,0 0 0,0-1 0,-1 1 0,1 0 0,-1 0 0,1 0 0,-4 2 0,0 0 4,1-1 1,-1 0-1,1 0 0,-1 0 0,0-1 0,0 0 0,0 0 0,0 0 1,-1 0-1,1-1 0,0 0 0,-1 0 0,-9 1 0,-10-2-183,-44-3-1,33 1-884,13 1-5762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15:11:51.625"/>
    </inkml:context>
    <inkml:brush xml:id="br0">
      <inkml:brushProperty name="width" value="0.05" units="cm"/>
      <inkml:brushProperty name="height" value="0.05" units="cm"/>
    </inkml:brush>
  </inkml:definitions>
  <inkml:trace contextRef="#ctx0" brushRef="#br0">6163 0 24575,'198'11'0,"3"0"0,-15-1 0,-20 0 0,-121-9 0,312 16 0,-66 31 0,-19-2 0,-199-36 0,296 46 0,-343-49 0,0 2 0,-1 0 0,0 1 0,26 16 0,-26-13 0,1-1 0,0-1 0,33 9 0,-36-13 0,-1 0 0,0 2 0,0 0 0,-1 2 0,0 0 0,28 20 0,184 99 0,-209-117 0,318 189 0,-323-188 0,-1 0 0,0 2 0,-1 0 0,-1 1 0,-1 0 0,0 2 0,-1-1 0,-1 2 0,18 36 0,-2 5 0,-3 1 0,19 71 0,-37-101 0,0 1 0,-2 0 0,2 47 0,-5 101 0,-3-163 0,0 4 0,-1 0 0,0 0 0,-2 0 0,-1 0 0,-1-1 0,0 0 0,-2 0 0,0 0 0,-2 0 0,0-2 0,-23 37 0,12-26 0,-89 119 0,71-100 0,29-36 0,-1 0 0,0-1 0,-1 1 0,0-2 0,-17 13 0,-62 49 0,61-48 0,0-1 0,-1-2 0,-2-1 0,-37 19 0,-18-5 0,-1-3 0,-138 29 0,74-22 0,56-12 0,6 0 0,-115 18 0,62-12 0,96-20 0,-60 8 0,4-1 0,63-12 0,-55 6 0,-269 29 0,241-26 0,-289 33 0,-2-29 0,407-21 0,-41-1 0,-1 2 0,-90 15 0,-396 64 0,256-66 0,19-2 0,-115 39 0,299-40 0,-1-4 0,0-3 0,-88-7 0,32 1 0,-939 2 0,1030-2 0,0-3 0,1-1 0,0-2 0,0-1 0,1-3 0,-40-16 0,-39-8 0,-155-27 0,197 48 0,5-3 0,-81-32 0,-34-9 0,151 47 0,0 0 0,0-3 0,-34-19 0,26 12 0,-53-18 0,44 23 0,-6-2 0,1-2 0,-94-48 0,24-2 0,-106-63 0,186 103 0,0-3 0,-70-65 0,-234-273 0,330 342 0,1 0 0,1-1 0,1-1 0,-20-49 0,-41-141 0,73 193 0,0 1 0,2-1 0,-3-53 0,10-91 0,0 63 0,-2 100 0,1-1 0,0 0 0,0 0 0,1 1 0,1-1 0,0 1 0,0-1 0,1 1 0,0 0 0,1 0 0,11-17 0,-2 8 0,1 1 0,1 0 0,0 1 0,27-20 0,-10 8 0,-2-1 0,43-54 0,-63 71 0,2 0 0,-1 1 0,2 0 0,-1 1 0,19-11 0,81-42 0,-110 62 0,120-54 0,32-18 0,-125 58 0,0 2 0,1 1 0,1 2 0,0 1 0,0 1 0,0 2 0,53-5 0,216-36 0,-240 43 0,111 5 0,-72 2 0,-8-2-1365,-55 0-5461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15:11:52.791"/>
    </inkml:context>
    <inkml:brush xml:id="br0">
      <inkml:brushProperty name="width" value="0.05" units="cm"/>
      <inkml:brushProperty name="height" value="0.05" units="cm"/>
    </inkml:brush>
  </inkml:definitions>
  <inkml:trace contextRef="#ctx0" brushRef="#br0">62 0 24575,'4'1'0,"0"-1"0,0 1 0,0 1 0,0-1 0,0 0 0,0 1 0,-1 0 0,8 4 0,5 3 0,13 3 0,8 1 0,-2 3 0,0 0 0,-1 3 0,60 41 0,-92-58 0,0 0 0,1 0 0,-1 0 0,0 0 0,0 0 0,0 0 0,0 1 0,0-1 0,-1 1 0,1-1 0,-1 1 0,0 0 0,0-1 0,0 1 0,0 0 0,0 0 0,1 5 0,-3-6 0,1 0 0,0 1 0,-1-1 0,0 0 0,1 0 0,-1 0 0,0 0 0,0 0 0,0 0 0,0 0 0,-1 0 0,1 0 0,0 0 0,-1-1 0,1 1 0,-1 0 0,0-1 0,0 1 0,1-1 0,-1 0 0,0 0 0,0 1 0,-3 0 0,-43 24 0,-114 60 0,121-66-682,-70 47-1,93-54-6143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09:53:25.057"/>
    </inkml:context>
    <inkml:brush xml:id="br0">
      <inkml:brushProperty name="width" value="0.05" units="cm"/>
      <inkml:brushProperty name="height" value="0.05" units="cm"/>
    </inkml:brush>
  </inkml:definitions>
  <inkml:trace contextRef="#ctx0" brushRef="#br0">1 2 24575,'376'12'0,"-105"0"0,721-8 0,-563-6 0,-120-11 0,8-1 0,4386 15 0,-4463 12 0,-20 1 0,863-12 0,-524-5 0,-4 3-1365,-532 0-5461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15:13:04.042"/>
    </inkml:context>
    <inkml:brush xml:id="br0">
      <inkml:brushProperty name="width" value="0.05" units="cm"/>
      <inkml:brushProperty name="height" value="0.05" units="cm"/>
      <inkml:brushProperty name="color" value="#E71224"/>
    </inkml:brush>
  </inkml:definitions>
  <inkml:trace contextRef="#ctx0" brushRef="#br0">24 0 24575,'-2'3'0,"-1"0"0,1 1 0,0-1 0,0 0 0,0 1 0,1 0 0,0-1 0,-1 1 0,1 0 0,0 0 0,1 0 0,-2 6 0,1 54 0,1-44 0,0 8 0,-1-9 0,0 0 0,2 0 0,1 0 0,3 20 0,-4-35 0,0 0 0,0 0 0,1 0 0,-1 0 0,1 0 0,-1 0 0,1-1 0,1 1 0,-1 0 0,0-1 0,1 0 0,0 1 0,0-1 0,0 0 0,0-1 0,0 1 0,0 0 0,1-1 0,-1 0 0,1 0 0,0 0 0,0 0 0,7 2 0,17 1 0,0-1 0,0-1 0,1-2 0,51-4 0,-15 1 0,-19 2-55,571-13 237,-1-33-1674,-569 40-5334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15:13:05.018"/>
    </inkml:context>
    <inkml:brush xml:id="br0">
      <inkml:brushProperty name="width" value="0.05" units="cm"/>
      <inkml:brushProperty name="height" value="0.05" units="cm"/>
      <inkml:brushProperty name="color" value="#E71224"/>
    </inkml:brush>
  </inkml:definitions>
  <inkml:trace contextRef="#ctx0" brushRef="#br0">0 0 24575,'1'3'0,"1"0"0,-1-1 0,1 1 0,0 0 0,0-1 0,0 1 0,0-1 0,0 0 0,1 0 0,-1 0 0,1 0 0,-1 0 0,1 0 0,3 1 0,-2-1 0,18 12 0,1 0 0,1-2 0,44 16 0,78 14 0,-81-24 0,-60-17 0,24 9 0,-28-10 0,-1 0 0,1 0 0,-1 0 0,0 0 0,1 0 0,-1 0 0,0 0 0,1 0 0,-1 1 0,1-1 0,-1 0 0,0 0 0,1 0 0,-1 1 0,0-1 0,0 0 0,1 0 0,-1 1 0,0-1 0,0 0 0,1 1 0,-1-1 0,0 0 0,0 1 0,0-1 0,1 0 0,-1 1 0,0-1 0,0 0 0,0 1 0,0-1 0,0 1 0,0-1 0,0 0 0,0 1 0,0-1 0,0 1 0,0-1 0,0 0 0,0 1 0,0-1 0,0 0 0,0 1 0,-1-1 0,1 0 0,0 1 0,0-1 0,0 0 0,-1 1 0,1-1 0,0 0 0,0 1 0,-1-1 0,1 0 0,0 0 0,0 1 0,-1-1 0,0 0 0,-34 22 0,-1-2 0,-1-2 0,-70 24 0,85-33 0,-20 8-81,24-9-176,-1 0 1,0-2-1,0 0 0,-34 6 0,36-11-6569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1T07:50:47.318"/>
    </inkml:context>
    <inkml:brush xml:id="br0">
      <inkml:brushProperty name="width" value="0.05" units="cm"/>
      <inkml:brushProperty name="height" value="0.05" units="cm"/>
    </inkml:brush>
  </inkml:definitions>
  <inkml:trace contextRef="#ctx0" brushRef="#br0">6163 0 24575,'198'5'0,"3"0"0,-15-1 0,-20 1 0,-121-5 0,312 8 0,-66 13 0,-19 0 0,-199-17 0,296 22 0,-343-23 0,0 1 0,-1 0 0,0 0 0,26 8 0,-26-6 0,1-1 0,0 0 0,33 4 0,-36-6 0,-1 0 0,0 1 0,0 0 0,-1 1 0,0 0 0,28 9 0,184 44 0,-209-52 0,318 85 0,-323-85 0,-1 0 0,0 1 0,-1 0 0,-1 1 0,-1 0 0,0 0 0,-1 0 0,-1 1 0,18 16 0,-2 3 0,-3-1 0,19 33 0,-37-46 0,0 1 0,-2 0 0,2 21 0,-5 45 0,-3-73 0,0 2 0,-1 0 0,0-1 0,-2 1 0,-1 0 0,-1 0 0,0-1 0,-2 0 0,0 1 0,-2-1 0,0 0 0,-23 16 0,12-12 0,-89 54 0,71-45 0,29-16 0,-1 0 0,0-1 0,-1 1 0,0-1 0,-17 5 0,-62 23 0,61-22 0,0 0 0,-1-1 0,-2-1 0,-37 9 0,-18-2 0,-1-2 0,-138 14 0,74-11 0,56-5 0,6 0 0,-115 8 0,62-5 0,96-9 0,-60 3 0,4 0 0,63-5 0,-55 2 0,-269 14 0,241-13 0,-289 16 0,-2-14 0,407-9 0,-41-1 0,-1 2 0,-90 6 0,-396 29 0,256-30 0,19 0 0,-115 16 0,299-17 0,-1-2 0,0-1 0,-88-3 0,32 0 0,-939 1 0,1030-1 0,0-1 0,1-1 0,0 0 0,0-1 0,1-2 0,-40-6 0,-39-4 0,-155-13 0,197 23 0,5-2 0,-81-15 0,-34-3 0,151 20 0,0 1 0,0-2 0,-34-8 0,26 5 0,-53-8 0,44 11 0,-6-2 0,1 0 0,-94-22 0,24-1 0,-106-28 0,186 46 0,0-1 0,-70-29 0,-234-123 0,330 153 0,1 1 0,1-1 0,1 0 0,-20-23 0,-41-62 0,73 86 0,0 1 0,2-1 0,-3-24 0,10-41 0,0 29 0,-2 45 0,1-1 0,0 0 0,0 0 0,1 0 0,1 0 0,0 1 0,0-1 0,1 0 0,0 1 0,1-1 0,11-7 0,-2 4 0,1 0 0,1 0 0,0 0 0,27-8 0,-10 3 0,-2-1 0,43-23 0,-63 31 0,2 0 0,-1 0 0,2 1 0,-1 0 0,19-5 0,81-18 0,-110 27 0,120-24 0,32-8 0,-125 25 0,0 2 0,1 0 0,1 1 0,0 1 0,0 0 0,0 1 0,53-3 0,216-15 0,-240 19 0,111 2 0,-72 0 0,-8 0-1365,-55 0-5461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1T07:50:47.319"/>
    </inkml:context>
    <inkml:brush xml:id="br0">
      <inkml:brushProperty name="width" value="0.05" units="cm"/>
      <inkml:brushProperty name="height" value="0.05" units="cm"/>
    </inkml:brush>
  </inkml:definitions>
  <inkml:trace contextRef="#ctx0" brushRef="#br0">62 0 24575,'4'0'0,"0"0"0,0 1 0,0 0 0,0-1 0,0 1 0,0 0 0,-1-1 0,8 3 0,5 1 0,13 2 0,8-1 0,-2 3 0,0-1 0,-1 1 0,60 19 0,-92-26 0,0 0 0,1 0 0,-1 0 0,0 0 0,0-1 0,0 1 0,0 1 0,0-1 0,-1 0 0,1 0 0,-1 0 0,0 1 0,0-2 0,0 2 0,0-1 0,0 0 0,1 3 0,-3-3 0,1 0 0,0 0 0,-1 0 0,0 0 0,1 0 0,-1 0 0,0 0 0,0 0 0,0-1 0,0 1 0,-1 0 0,1 0 0,0 0 0,-1 0 0,1-1 0,-1 1 0,0 0 0,0 0 0,1-1 0,-1 1 0,0-1 0,0 1 0,-3 0 0,-43 10 0,-114 28 0,121-30-682,-70 21-1,93-24-6143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1T07:54:21.120"/>
    </inkml:context>
    <inkml:brush xml:id="br0">
      <inkml:brushProperty name="width" value="0.05" units="cm"/>
      <inkml:brushProperty name="height" value="0.05" units="cm"/>
      <inkml:brushProperty name="color" value="#3B7D23"/>
    </inkml:brush>
  </inkml:definitions>
  <inkml:trace contextRef="#ctx0" brushRef="#br0">24 0 24575,'-2'3'0,"-1"0"0,1 1 0,0-1 0,0 0 0,0 1 0,1 0 0,0-1 0,-1 1 0,1 0 0,0 0 0,1 0 0,-2 6 0,1 54 0,1-44 0,0 8 0,-1-9 0,0 0 0,2 0 0,1 0 0,3 20 0,-4-35 0,0 0 0,0 0 0,1 0 0,-1 0 0,1 0 0,-1 0 0,1-1 0,1 1 0,-1 0 0,0-1 0,1 0 0,0 1 0,0-1 0,0 0 0,0-1 0,0 1 0,0 0 0,1-1 0,-1 0 0,1 0 0,0 0 0,0 0 0,7 2 0,17 1 0,0-1 0,0-1 0,1-2 0,51-4 0,-15 1 0,-19 2-55,571-13 237,-1-33-1674,-569 40-5334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1T07:54:21.121"/>
    </inkml:context>
    <inkml:brush xml:id="br0">
      <inkml:brushProperty name="width" value="0.05" units="cm"/>
      <inkml:brushProperty name="height" value="0.05" units="cm"/>
      <inkml:brushProperty name="color" value="#3B7D23"/>
    </inkml:brush>
  </inkml:definitions>
  <inkml:trace contextRef="#ctx0" brushRef="#br0">0 0 24575,'1'3'0,"1"0"0,-1-1 0,1 1 0,0 0 0,0-1 0,0 1 0,0-1 0,0 0 0,1 0 0,-1 0 0,1 0 0,-1 0 0,1 0 0,3 1 0,-2-1 0,18 12 0,1 0 0,1-2 0,44 16 0,78 14 0,-81-24 0,-60-17 0,24 9 0,-28-10 0,-1 0 0,1 0 0,-1 0 0,0 0 0,1 0 0,-1 0 0,0 0 0,1 0 0,-1 1 0,1-1 0,-1 0 0,0 0 0,1 0 0,-1 1 0,0-1 0,0 0 0,1 0 0,-1 1 0,0-1 0,0 0 0,1 1 0,-1-1 0,0 0 0,0 1 0,0-1 0,1 0 0,-1 1 0,0-1 0,0 0 0,0 1 0,0-1 0,0 1 0,0-1 0,0 0 0,0 1 0,0-1 0,0 1 0,0-1 0,0 0 0,0 1 0,0-1 0,0 0 0,0 1 0,-1-1 0,1 0 0,0 1 0,0-1 0,0 0 0,-1 1 0,1-1 0,0 0 0,0 1 0,-1-1 0,1 0 0,0 0 0,0 1 0,-1-1 0,0 0 0,-34 22 0,-1-2 0,-1-2 0,-70 24 0,85-33 0,-20 8-81,24-9-176,-1 0 1,0-2-1,0 0 0,-34 6 0,36-11-6569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2T08:05:41.882"/>
    </inkml:context>
    <inkml:brush xml:id="br0">
      <inkml:brushProperty name="width" value="0.05" units="cm"/>
      <inkml:brushProperty name="height" value="0.05" units="cm"/>
    </inkml:brush>
  </inkml:definitions>
  <inkml:trace contextRef="#ctx0" brushRef="#br0">305 0 24575,'0'2'0,"-1"1"0,1-1 0,-1 1 0,0-1 0,1 0 0,-1 1 0,0-1 0,0 0 0,-3 4 0,-3 8 0,-96 255 0,20-44 0,64-180 0,3 0 0,1 1 0,3 1 0,-12 89 0,17-99 0,5-28 0,0 1 0,0-1 0,1 0 0,0 18 0,1-25 0,0 1 0,1-1 0,-1 0 0,1 1 0,-1-1 0,1 0 0,0 0 0,0 0 0,0 0 0,0 0 0,0 0 0,1 0 0,-1 0 0,1 0 0,-1 0 0,1 0 0,-1-1 0,1 1 0,0-1 0,0 1 0,0-1 0,0 0 0,4 2 0,13 3 0,0 0 0,0-1 0,1-1 0,-1-1 0,34 0 0,-17 0 0,652 11 0,-431-16 0,322 2-1365,-552 0-5461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2T08:05:44.744"/>
    </inkml:context>
    <inkml:brush xml:id="br0">
      <inkml:brushProperty name="width" value="0.05" units="cm"/>
      <inkml:brushProperty name="height" value="0.05" units="cm"/>
    </inkml:brush>
  </inkml:definitions>
  <inkml:trace contextRef="#ctx0" brushRef="#br0">0 0 24575,'1'3'0,"1"-1"0,-1 0 0,0 1 0,1-1 0,-1 0 0,1 0 0,0 0 0,-1 0 0,1 0 0,0-1 0,0 1 0,0 0 0,1-1 0,-1 1 0,0-1 0,5 2 0,19 9 0,0 0 0,1-2 0,29 7 0,19 7 0,-21-8 0,-40-12 0,0 0 0,0 0 0,-1 2 0,1-1 0,18 12 0,-9-1 0,-6-6 0,0 1 0,-1 1 0,-1 0 0,0 2 0,14 14 0,-27-25 0,1 0 0,-1 1 0,1-1 0,-1 0 0,0 1 0,-1-1 0,1 1 0,-1-1 0,1 1 0,-1 0 0,0 0 0,0-1 0,-1 1 0,1 0 0,-1 0 0,0 0 0,0 0 0,0 0 0,0 0 0,-1 0 0,0 0 0,1-1 0,-2 1 0,1 0 0,0 0 0,-1-1 0,1 1 0,-1-1 0,0 1 0,0-1 0,-5 5 0,3-3 0,-1 1 0,0-1 0,0 0 0,0 0 0,-1-1 0,1 0 0,-1 0 0,0 0 0,-1-1 0,1 1 0,-1-2 0,1 1 0,-1-1 0,-12 3 0,-6-1 0,0-1 0,-49-1 0,45-2 0,-41 5 0,-58 11-1365,103-15-5461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2T09:49:56.232"/>
    </inkml:context>
    <inkml:brush xml:id="br0">
      <inkml:brushProperty name="width" value="0.05" units="cm"/>
      <inkml:brushProperty name="height" value="0.05" units="cm"/>
    </inkml:brush>
  </inkml:definitions>
  <inkml:trace contextRef="#ctx0" brushRef="#br0">504 1 24575,'-14'14'0,"11"-10"0,0 0 0,-1-1 0,0 1 0,0-1 0,0 0 0,0 0 0,0 0 0,0-1 0,-7 4 0,-180 62 0,183-64 0,1 0 0,-1 0 0,1 1 0,0-1 0,0 2 0,-7 6 0,-25 18 0,24-21-115,2 0-93,-1 0 0,-1-1-1,0-1 1,0-1-1,-31 10 1,23-12-6618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2T09:49:59.643"/>
    </inkml:context>
    <inkml:brush xml:id="br0">
      <inkml:brushProperty name="width" value="0.05" units="cm"/>
      <inkml:brushProperty name="height" value="0.05" units="cm"/>
    </inkml:brush>
  </inkml:definitions>
  <inkml:trace contextRef="#ctx0" brushRef="#br0">252 0 24575,'-2'0'0,"0"1"0,-1 0 0,1-1 0,0 1 0,0 0 0,0 0 0,0 0 0,0 0 0,0 1 0,0-1 0,0 0 0,0 1 0,0-1 0,1 1 0,-1 0 0,-1 2 0,-23 32 0,25-35 0,-25 39 0,-60 69 0,76-97 0,1 0 0,-1 1 0,2 0 0,0 0 0,1 1 0,0 0 0,1 0 0,-7 24 0,14-38 0,-1 1 0,0-1 0,0 0 0,1 0 0,-1 0 0,0 0 0,1 0 0,-1 0 0,0 0 0,1 0 0,-1 0 0,1 0 0,-1 0 0,0 0 0,1 0 0,-1 0 0,0 0 0,1 0 0,-1 0 0,0 0 0,1 0 0,-1 0 0,0 0 0,0-1 0,1 1 0,-1 0 0,0 0 0,1 0 0,-1-1 0,0 1 0,0 0 0,1 0 0,-1-1 0,0 1 0,0 0 0,0-1 0,1 1 0,-1-1 0,16-11 0,14-22 0,-19 21 0,1 1 0,19-17 0,-23 22 0,0-1 0,-1 0 0,11-13 0,-15 16 0,0 0 0,1 0 0,0 0 0,0 1 0,1 0 0,-1 0 0,1 0 0,-1 0 0,1 1 0,1-1 0,-1 1 0,0 1 0,1-1 0,6-1 0,39-3-1365,-27 7-5461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09:53:31.243"/>
    </inkml:context>
    <inkml:brush xml:id="br0">
      <inkml:brushProperty name="width" value="0.05" units="cm"/>
      <inkml:brushProperty name="height" value="0.05" units="cm"/>
    </inkml:brush>
  </inkml:definitions>
  <inkml:trace contextRef="#ctx0" brushRef="#br0">980 1 24575,'-758'0'0,"754"0"0,0 0 0,0 0 0,0 0 0,0 1 0,1-1 0,-1 1 0,0 0 0,0 0 0,1 0 0,-1 1 0,0-1 0,1 1 0,0 0 0,-7 4 0,8-3 0,-1-1 0,1 1 0,0 0 0,0 0 0,0 1 0,1-1 0,-1 0 0,1 1 0,0-1 0,0 1 0,0-1 0,0 1 0,0-1 0,1 1 0,0 0 0,0 3 0,-2 52 0,9 76 0,-3-113 0,0 1 0,2-1 0,0-1 0,14 30 0,-10-25 0,0 1 0,5 30 0,-10-20 0,-2 0 0,-1 1 0,-5 44 0,1-7 0,2 867 0,-1-923 0,-1 0 0,-1 0 0,-1 0 0,0 0 0,-1 0 0,-2-1 0,1 0 0,-2 0 0,-1 0 0,-10 16 0,5-3 0,2 0 0,1 0 0,-13 60 0,11-37 0,-2 4 0,3 0 0,3 0 0,2 1 0,2 90 0,5-127 0,1-12 0,0 0 0,-1 0 0,0-1 0,-1 1 0,0 0 0,0-1 0,-1 1 0,-1-1 0,1 1 0,-1-1 0,-6 12 0,7-18 0,0 0 0,1 0 0,-1 0 0,1 1 0,0-1 0,0 0 0,0 1 0,0-1 0,0 7 0,1-9 0,0 0 0,0-1 0,1 1 0,-1 0 0,0-1 0,0 1 0,0-1 0,0 1 0,1 0 0,-1-1 0,0 1 0,1-1 0,-1 1 0,0-1 0,1 1 0,-1-1 0,1 1 0,-1-1 0,0 1 0,1-1 0,-1 0 0,2 1 0,-1 0 0,1-1 0,-1 1 0,1-1 0,-1 0 0,1 0 0,-1 0 0,1 0 0,-1 0 0,1 0 0,-1 0 0,1 0 0,-1 0 0,4-2 0,15-4 0,1-2 0,30-16 0,5-2 0,37-6 0,-69 25 0,1-1 0,-1-1 0,0-1 0,-1-1 0,0-1 0,35-25 0,-49 29 0,1 1 0,-1 0 0,1 0 0,0 1 0,1 0 0,0 0 0,0 1 0,0 1 0,0 0 0,1 1 0,-1 0 0,1 0 0,0 2 0,21-2 0,215 7-1365,-218-4-5461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4:24:13.062"/>
    </inkml:context>
    <inkml:brush xml:id="br0">
      <inkml:brushProperty name="width" value="0.025" units="cm"/>
      <inkml:brushProperty name="height" value="0.025" units="cm"/>
    </inkml:brush>
  </inkml:definitions>
  <inkml:trace contextRef="#ctx0" brushRef="#br0">0 0 24575,'5'0'0,"6"0"0,10 0 0,11 0 0,9 0 0,2 0 0,-1 0 0,-4 0 0,-3 0 0,-4 0 0,-1 0 0,-3 0 0,0 5 0,0 1 0,-1 0 0,0-2 0,1 0 0,-5-2-8191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4:24:13.911"/>
    </inkml:context>
    <inkml:brush xml:id="br0">
      <inkml:brushProperty name="width" value="0.025" units="cm"/>
      <inkml:brushProperty name="height" value="0.025" units="cm"/>
    </inkml:brush>
  </inkml:definitions>
  <inkml:trace contextRef="#ctx0" brushRef="#br0">1 0 24575,'9'0'0,"8"0"0,9 0 0,7 0 0,0 0 0,1 0 0,-2 0 0,-2 0 0,0 0 0,-2 0 0,0 0 0,-6 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4:24:15.190"/>
    </inkml:context>
    <inkml:brush xml:id="br0">
      <inkml:brushProperty name="width" value="0.025" units="cm"/>
      <inkml:brushProperty name="height" value="0.025" units="cm"/>
    </inkml:brush>
  </inkml:definitions>
  <inkml:trace contextRef="#ctx0" brushRef="#br0">24 1 24575,'-1'0'0,"0"0"0,0 0 0,0 0 0,0 0 0,1 0 0,-1 0 0,0 0 0,0 0 0,0 1 0,0-1 0,1 0 0,-1 0 0,0 1 0,0-1 0,0 0 0,1 1 0,-1-1 0,0 1 0,1-1 0,-1 1 0,0-1 0,1 1 0,-1 0 0,1-1 0,-1 1 0,0 0 0,1-1 0,0 1 0,-1 0 0,1 0 0,0-1 0,-1 1 0,1 0 0,0 0 0,0 0 0,-1 0 0,1-1 0,0 1 0,0 0 0,0 0 0,0 0 0,0 0 0,0 0 0,1-1 0,-1 1 0,0 0 0,0 0 0,0 0 0,1-1 0,-1 1 0,1 0 0,0 1 0,1 4 0,1-1 0,0 1 0,0-1 0,0 0 0,1 0 0,6 7 0,4 2 0,1-1 0,1-1 0,0-1 0,0 0 0,28 13 0,98 36 0,-76-34 0,39 16 0,63 27 0,-150-57 0,-18-12 0,1 1 0,-1-1 0,0 0 0,0 1 0,0-1 0,1 0 0,-1 1 0,0-1 0,0 0 0,0 1 0,0-1 0,0 0 0,0 1 0,0-1 0,0 0 0,0 1 0,0-1 0,0 0 0,0 1 0,0-1 0,0 0 0,0 1 0,0-1 0,0 0 0,0 1 0,-1-1 0,1 0 0,0 1 0,0-1 0,-1 1 0,-1 1 0,-1 0 0,0 0 0,0 0 0,-1 0 0,1 0 0,0 0 0,-7 1 0,8-2 0,-50 21 0,-25 10 0,2 2 0,-120 76 0,184-103-273,-1 0 0,0-1 0,0 0 0,-17 4 0,2-1-6553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2T08:19:22.107"/>
    </inkml:context>
    <inkml:brush xml:id="br0">
      <inkml:brushProperty name="width" value="0.05" units="cm"/>
      <inkml:brushProperty name="height" value="0.05" units="cm"/>
    </inkml:brush>
  </inkml:definitions>
  <inkml:trace contextRef="#ctx0" brushRef="#br0">2 1 24575,'-2'125'0,"5"136"0,-3-258 0,1 0 0,-1 0 0,1 0 0,0 0 0,0 1 0,0-1 0,0 0 0,0 0 0,1-1 0,-1 1 0,1 0 0,0 0 0,-1-1 0,1 1 0,1-1 0,-1 0 0,0 1 0,1-1 0,-1 0 0,1 0 0,-1-1 0,1 1 0,0 0 0,0-1 0,0 0 0,0 0 0,0 1 0,0-2 0,0 1 0,4 0 0,10 2 0,1-2 0,-1 0 0,1-1 0,26-3 0,-12 1 0,3 0 0,-1 0 0,-1 1 0,1 2 0,65 9 0,-45-2-455,1-2 0,96-1 0,-124-6-6371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2T08:19:24.044"/>
    </inkml:context>
    <inkml:brush xml:id="br0">
      <inkml:brushProperty name="width" value="0.05" units="cm"/>
      <inkml:brushProperty name="height" value="0.05" units="cm"/>
    </inkml:brush>
  </inkml:definitions>
  <inkml:trace contextRef="#ctx0" brushRef="#br0">54 0 24575,'43'3'0,"1"2"0,-1 1 0,81 24 0,-26-5 0,-86-23 0,0 1 0,-1 1 0,0-1 0,1 2 0,19 10 0,-28-13 0,-1 0 0,1 0 0,-1 0 0,1 0 0,-1 0 0,1 0 0,-1 1 0,0-1 0,0 1 0,0-1 0,-1 1 0,1 0 0,-1 0 0,1 0 0,-1 0 0,0 0 0,0 0 0,0 0 0,-1 0 0,1 1 0,-1-1 0,0 0 0,1 0 0,-1 0 0,-1 1 0,0 4 0,1-6 0,-1 1 0,0-1 0,1 1 0,-1-1 0,0 0 0,-1 1 0,1-1 0,0 0 0,-1 0 0,1 0 0,-1 0 0,0 0 0,1 0 0,-1 0 0,0-1 0,0 1 0,0-1 0,0 1 0,-1-1 0,1 0 0,0 0 0,0 0 0,-1 0 0,1 0 0,-1 0 0,1-1 0,-4 1 0,-8 2 0,-1-2 0,1 0 0,-26-1 0,10 0 0,-14 4 57,-79 18 0,83-13-550,0-2 0,-54 3 0,69-10-6333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2T08:25:34.598"/>
    </inkml:context>
    <inkml:brush xml:id="br0">
      <inkml:brushProperty name="width" value="0.05" units="cm"/>
      <inkml:brushProperty name="height" value="0.05" units="cm"/>
    </inkml:brush>
  </inkml:definitions>
  <inkml:trace contextRef="#ctx0" brushRef="#br0">2 1 24575,'-2'125'0,"5"136"0,-3-258 0,1 0 0,-1 0 0,1 0 0,0 0 0,0 1 0,0-1 0,0 0 0,0 0 0,1-1 0,-1 1 0,1 0 0,0 0 0,-1-1 0,1 1 0,1-1 0,-1 0 0,0 1 0,1-1 0,-1 0 0,1 0 0,-1-1 0,1 1 0,0 0 0,0-1 0,0 0 0,0 0 0,0 1 0,0-2 0,0 1 0,4 0 0,10 2 0,1-2 0,-1 0 0,1-1 0,26-3 0,-12 1 0,3 0 0,-1 0 0,-1 1 0,1 2 0,65 9 0,-45-2-455,1-2 0,96-1 0,-124-6-6371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2T08:25:34.599"/>
    </inkml:context>
    <inkml:brush xml:id="br0">
      <inkml:brushProperty name="width" value="0.05" units="cm"/>
      <inkml:brushProperty name="height" value="0.05" units="cm"/>
    </inkml:brush>
  </inkml:definitions>
  <inkml:trace contextRef="#ctx0" brushRef="#br0">54 0 24575,'43'3'0,"1"2"0,-1 1 0,81 24 0,-26-5 0,-86-23 0,0 1 0,-1 1 0,0-1 0,1 2 0,19 10 0,-28-13 0,-1 0 0,1 0 0,-1 0 0,1 0 0,-1 0 0,1 0 0,-1 1 0,0-1 0,0 1 0,0-1 0,-1 1 0,1 0 0,-1 0 0,1 0 0,-1 0 0,0 0 0,0 0 0,0 0 0,-1 0 0,1 1 0,-1-1 0,0 0 0,1 0 0,-1 0 0,-1 1 0,0 4 0,1-6 0,-1 1 0,0-1 0,1 1 0,-1-1 0,0 0 0,-1 1 0,1-1 0,0 0 0,-1 0 0,1 0 0,-1 0 0,0 0 0,1 0 0,-1 0 0,0-1 0,0 1 0,0-1 0,0 1 0,-1-1 0,1 0 0,0 0 0,0 0 0,-1 0 0,1 0 0,-1 0 0,1-1 0,-4 1 0,-8 2 0,-1-2 0,1 0 0,-26-1 0,10 0 0,-14 4 57,-79 18 0,83-13-550,0-2 0,-54 3 0,69-10-6333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2T08:44:57.841"/>
    </inkml:context>
    <inkml:brush xml:id="br0">
      <inkml:brushProperty name="width" value="0.05" units="cm"/>
      <inkml:brushProperty name="height" value="0.05" units="cm"/>
    </inkml:brush>
  </inkml:definitions>
  <inkml:trace contextRef="#ctx0" brushRef="#br0">0 0 24575,'0'1'0,"1"0"0,-1 0 0,1 1 0,0-1 0,0 0 0,0 0 0,0 0 0,0 0 0,1 0 0,-1 0 0,1-1 0,0 1 0,0 0 0,-1 0 0,1 0 0,3 0 0,40 13 0,-33-12 0,53 16 0,511 128 0,-434-110 0,-94-23 0,1-1 0,2 0 0,96 15 0,-72-14 0,20 3 0,47-2-682,212 10-1,-317-22-6143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2T08:45:01.417"/>
    </inkml:context>
    <inkml:brush xml:id="br0">
      <inkml:brushProperty name="width" value="0.05" units="cm"/>
      <inkml:brushProperty name="height" value="0.05" units="cm"/>
    </inkml:brush>
  </inkml:definitions>
  <inkml:trace contextRef="#ctx0" brushRef="#br0">26 0 24575,'18'19'0,"-1"2"0,-1-1 0,22 40 0,-27-45 0,0 0 0,1-1 0,29 25 0,4 6 0,4 19 0,-40-50 0,1 0 0,0-1 0,1 0 0,0-1 0,20 17 0,0-3 0,-23-19 0,-1 0 0,1-1 0,1 0 0,-1-1 0,13 7 0,-16-9 0,0 0 0,0 0 0,-1 1 0,1 0 0,-1-1 0,0 1 0,0 1 0,0-1 0,-1 0 0,5 8 0,-6-9 0,0 1 0,0-1 0,0 1 0,0-1 0,-1 1 0,1 0 0,-1-1 0,0 1 0,0 0 0,0 0 0,-1 0 0,1 0 0,-1 0 0,0 0 0,-1 6 0,0-8 0,0 0 0,0 0 0,0 0 0,0 0 0,-1 0 0,1 0 0,-1-1 0,1 1 0,-1 0 0,1-1 0,-1 1 0,0-1 0,0 0 0,0 0 0,0 0 0,0 0 0,0 0 0,0 0 0,0 0 0,0 0 0,0-1 0,-1 1 0,1-1 0,-4 0 0,-9 2 0,0-1 0,-23-1 0,25-1 0,-361-3-1365,350 4-5461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2T08:58:22.185"/>
    </inkml:context>
    <inkml:brush xml:id="br0">
      <inkml:brushProperty name="width" value="0.05" units="cm"/>
      <inkml:brushProperty name="height" value="0.05" units="cm"/>
    </inkml:brush>
  </inkml:definitions>
  <inkml:trace contextRef="#ctx0" brushRef="#br0">147 0 24108,'0'4205'0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09:53:33.379"/>
    </inkml:context>
    <inkml:brush xml:id="br0">
      <inkml:brushProperty name="width" value="0.05" units="cm"/>
      <inkml:brushProperty name="height" value="0.05" units="cm"/>
    </inkml:brush>
  </inkml:definitions>
  <inkml:trace contextRef="#ctx0" brushRef="#br0">0 1 24575,'41'2'0,"-1"2"0,0 2 0,0 1 0,54 18 0,-72-20 0,1-1 0,0-2 0,39 0 0,-44-3 0,0 2 0,0 0 0,0 0 0,-1 2 0,1 0 0,-1 1 0,23 8 0,-39-11 0,1 0 0,0-1 0,0 1 0,-1 0 0,1 0 0,0 0 0,-1 0 0,1 0 0,-1 0 0,1 0 0,-1 0 0,0 1 0,0-1 0,1 0 0,-1 1 0,0-1 0,0 1 0,0 0 0,0-1 0,-1 1 0,1 0 0,0-1 0,-1 1 0,1 0 0,-1 0 0,0 0 0,1-1 0,-1 1 0,0 0 0,0 0 0,0 0 0,-1 0 0,1-1 0,0 1 0,-1 0 0,1 0 0,-1 0 0,-1 2 0,0 1 0,-1-1 0,1 1 0,-1-1 0,-1 0 0,1 1 0,-1-2 0,1 1 0,-1 0 0,0-1 0,-1 0 0,1 0 0,-8 5 0,-2-2 0,0-1 0,-1 0 0,1-1 0,-1 0 0,-21 2 0,25-5 0,0 0 0,0 1 0,0 0 0,1 1 0,-1 0 0,1 1 0,0 0 0,0 1 0,0 0 0,0 0 0,1 1 0,-9 7 0,5 1 0,1 0 0,-18 25 0,-4 4 0,2 4-1365,21-26-5461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2T08:39:35.677"/>
    </inkml:context>
    <inkml:brush xml:id="br0">
      <inkml:brushProperty name="width" value="0.05" units="cm"/>
      <inkml:brushProperty name="height" value="0.05" units="cm"/>
    </inkml:brush>
  </inkml:definitions>
  <inkml:trace contextRef="#ctx0" brushRef="#br0">3749 0 24575,'-2'1'0,"-1"-1"0,0 1 0,1 0 0,-1 0 0,1 0 0,-1 0 0,1 0 0,-1 1 0,1-1 0,0 1 0,0 0 0,-3 1 0,-12 9 0,-75 32 0,-2-4 0,-118 34 0,130-47 0,-437 135 0,425-126 0,2 4 0,-99 58 0,142-72 0,-132 75 0,-205 99 0,-48-2 0,-6-20 0,242-103 0,112-44-273,-1-3 0,-1-3 0,-1-5 0,-161 16 0,216-34-6553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2T08:39:37.518"/>
    </inkml:context>
    <inkml:brush xml:id="br0">
      <inkml:brushProperty name="width" value="0.05" units="cm"/>
      <inkml:brushProperty name="height" value="0.05" units="cm"/>
    </inkml:brush>
  </inkml:definitions>
  <inkml:trace contextRef="#ctx0" brushRef="#br0">750 1 24575,'-1'4'0,"0"0"0,-1 0 0,0 0 0,0 0 0,0 0 0,0 0 0,-1-1 0,1 1 0,-1-1 0,-5 5 0,-2 6 0,-74 112 0,-15 19 0,-10 14 0,89-137 0,0-1 0,-40 32 0,-5 5 0,41-37 0,0 0 0,-2-2 0,0-1 0,-37 19 0,-16 18 0,78-54 0,0-1 0,0 1 0,1-1 0,-1 1 0,0 0 0,0-1 0,1 1 0,-1-1 0,1 1 0,-1 0 0,0 0 0,1 0 0,-1-1 0,1 1 0,0 0 0,-1 0 0,1 0 0,0 0 0,-1 1 0,1-2 0,0 1 0,1-1 0,-1 1 0,0-1 0,1 1 0,-1-1 0,0 0 0,1 1 0,-1-1 0,0 0 0,1 1 0,-1-1 0,1 0 0,-1 1 0,1-1 0,-1 0 0,1 0 0,-1 1 0,1-1 0,-1 0 0,1 0 0,-1 0 0,1 0 0,0 0 0,49 1 0,76-17 0,165-44 0,-148 27 0,-103 25 0,205-40 0,-229 44 0,-1 0 0,0-1 0,0-1 0,0-1 0,-1 0 0,16-10 0,41-18 0,24-4 0,205-71 0,-257 98-1365,-9 5-5461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2T08:41:28.625"/>
    </inkml:context>
    <inkml:brush xml:id="br0">
      <inkml:brushProperty name="width" value="0.05" units="cm"/>
      <inkml:brushProperty name="height" value="0.05" units="cm"/>
    </inkml:brush>
  </inkml:definitions>
  <inkml:trace contextRef="#ctx0" brushRef="#br0">0 0 24575,'0'1339'0,"2"-1318"0,0-1 0,2 1 0,0-1 0,1 1 0,2-1 0,10 26 0,-5-17 0,12 53 0,-20-55-682,3 55-1,-6-50-6143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2T08:41:30.580"/>
    </inkml:context>
    <inkml:brush xml:id="br0">
      <inkml:brushProperty name="width" value="0.05" units="cm"/>
      <inkml:brushProperty name="height" value="0.05" units="cm"/>
    </inkml:brush>
  </inkml:definitions>
  <inkml:trace contextRef="#ctx0" brushRef="#br0">1 240 24575,'1'13'0,"1"-1"0,1 0 0,0 0 0,1-1 0,0 1 0,0-1 0,2 1 0,-1-1 0,11 15 0,4 9 0,-14-24 0,0 0 0,1 0 0,1-1 0,0 0 0,0-1 0,1 1 0,0-2 0,0 1 0,1-1 0,0-1 0,1 0 0,11 6 0,-2 0 0,0 1 0,-1 0 0,-1 2 0,0 0 0,21 26 0,-34-38 0,-1 1 0,1-1 0,0 0 0,0-1 0,0 1 0,0-1 0,1 0 0,-1 0 0,1-1 0,0 1 0,0-1 0,0-1 0,0 1 0,6 0 0,-9-2 0,-1 1 0,1-1 0,-1 0 0,1 0 0,0 0 0,-1-1 0,1 1 0,-1 0 0,1-1 0,-1 0 0,0 0 0,1 0 0,-1 0 0,0 0 0,1 0 0,-1 0 0,0-1 0,0 1 0,0-1 0,0 1 0,0-1 0,0 0 0,-1 0 0,1 0 0,-1 0 0,1 0 0,-1 0 0,0-1 0,1 1 0,-1 0 0,0-1 0,-1 1 0,1-1 0,0 1 0,0-5 0,17-132 0,-14 105 0,1 0 0,1 0 0,1 1 0,19-51 0,-5 25-682,27-120-1,-42 137-6143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2T08:58:27.623"/>
    </inkml:context>
    <inkml:brush xml:id="br0">
      <inkml:brushProperty name="width" value="0.05" units="cm"/>
      <inkml:brushProperty name="height" value="0.05" units="cm"/>
    </inkml:brush>
  </inkml:definitions>
  <inkml:trace contextRef="#ctx0" brushRef="#br0">7763 1 24575,'-517'14'0,"9"1"0,-1762-16 0,2218 3 0,-1 2 0,2 2 0,-1 3 0,-87 26 0,-235 60 0,-114 22 0,367-98 0,1-5 0,-142-2 0,229-10 0,-1 0 0,0 2 0,0 2 0,1 1 0,0 1 0,1 2 0,0 2 0,-43 20 0,-489 182 0,489-190 0,0-3 0,-2-3 0,0-4 0,-1-3 0,-149 1 0,-652-17 0,696 20 132,26-1-1629,133-14-5329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2T08:58:29.017"/>
    </inkml:context>
    <inkml:brush xml:id="br0">
      <inkml:brushProperty name="width" value="0.05" units="cm"/>
      <inkml:brushProperty name="height" value="0.05" units="cm"/>
    </inkml:brush>
  </inkml:definitions>
  <inkml:trace contextRef="#ctx0" brushRef="#br0">514 0 24575,'-1'40'0,"-3"0"0,0 0 0,-3 0 0,-1-1 0,-23 64 0,-91 179 0,103-241 0,-18 46 0,5 1 0,-37 158 0,57-183 0,2 1 0,-3 87 0,12 133 0,2-244 0,-1-29 0,-1 0 0,0 0 0,-1 0 0,0 1 0,-1-2 0,0 1 0,-6 13 0,-38 70 0,33-70 0,1 0 0,-16 45 0,22-39-40,2 0 0,1 1 0,1 0 0,1-1 0,5 59 0,-1-31-1085,-1-33-5701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2T08:58:31.214"/>
    </inkml:context>
    <inkml:brush xml:id="br0">
      <inkml:brushProperty name="width" value="0.05" units="cm"/>
      <inkml:brushProperty name="height" value="0.05" units="cm"/>
    </inkml:brush>
  </inkml:definitions>
  <inkml:trace contextRef="#ctx0" brushRef="#br0">0 0 24575,'2'98'0,"13"98"0,-9-149 0,-1-5 0,1 0 0,17 57 0,-14-64 0,-2 2 0,4 45 0,-8-57 0,-2-18 0,0 1 0,1 0 0,0-1 0,0 1 0,1-1 0,0 0 0,0 0 0,1 0 0,-1 0 0,2 0 0,-1-1 0,7 8 0,-7-10 0,-1 0 0,1-1 0,1 0 0,-1 0 0,0 0 0,1 0 0,-1 0 0,1-1 0,0 0 0,0 0 0,0 0 0,0-1 0,0 0 0,0 0 0,0 0 0,0 0 0,0-1 0,1 0 0,4 0 0,3-1 0,0-1 0,0-1 0,0 1 0,-1-2 0,1 0 0,-1-1 0,0 0 0,0 0 0,-1-1 0,0-1 0,15-10 0,4-8 0,-1-2 0,36-41 0,-63 65 0,63-69-682,109-160-1,-147 189-6143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2T08:58:31.214"/>
    </inkml:context>
    <inkml:brush xml:id="br0">
      <inkml:brushProperty name="width" value="0.05" units="cm"/>
      <inkml:brushProperty name="height" value="0.05" units="cm"/>
    </inkml:brush>
  </inkml:definitions>
  <inkml:trace contextRef="#ctx0" brushRef="#br0">0 0 24575,'2'98'0,"13"98"0,-9-149 0,-1-5 0,1 0 0,17 57 0,-14-64 0,-2 2 0,4 45 0,-8-57 0,-2-18 0,0 1 0,1 0 0,0-1 0,0 1 0,1-1 0,0 0 0,0 0 0,1 0 0,-1 0 0,2 0 0,-1-1 0,7 8 0,-7-10 0,-1 0 0,1-1 0,1 0 0,-1 0 0,0 0 0,1 0 0,-1 0 0,1-1 0,0 0 0,0 0 0,0 0 0,0-1 0,0 0 0,0 0 0,0 0 0,0 0 0,0-1 0,1 0 0,4 0 0,3-1 0,0-1 0,0-1 0,0 1 0,-1-2 0,1 0 0,-1-1 0,0 0 0,0 0 0,-1-1 0,0-1 0,15-10 0,4-8 0,-1-2 0,36-41 0,-63 65 0,63-69-682,109-160-1,-147 189-6143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2T08:58:29.017"/>
    </inkml:context>
    <inkml:brush xml:id="br0">
      <inkml:brushProperty name="width" value="0.05" units="cm"/>
      <inkml:brushProperty name="height" value="0.05" units="cm"/>
    </inkml:brush>
  </inkml:definitions>
  <inkml:trace contextRef="#ctx0" brushRef="#br0">514 0 24575,'-1'40'0,"-3"0"0,0 0 0,-3 0 0,-1-1 0,-23 64 0,-91 179 0,103-241 0,-18 46 0,5 1 0,-37 158 0,57-183 0,2 1 0,-3 87 0,12 133 0,2-244 0,-1-29 0,-1 0 0,0 0 0,-1 0 0,0 1 0,-1-2 0,0 1 0,-6 13 0,-38 70 0,33-70 0,1 0 0,-16 45 0,22-39-40,2 0 0,1 1 0,1 0 0,1-1 0,5 59 0,-1-31-1085,-1-33-5701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2T08:44:57.841"/>
    </inkml:context>
    <inkml:brush xml:id="br0">
      <inkml:brushProperty name="width" value="0.05" units="cm"/>
      <inkml:brushProperty name="height" value="0.05" units="cm"/>
    </inkml:brush>
  </inkml:definitions>
  <inkml:trace contextRef="#ctx0" brushRef="#br0">0 0 24575,'0'1'0,"1"0"0,-1 0 0,1 1 0,0-1 0,0 0 0,0 0 0,0 0 0,0 0 0,1 0 0,-1 0 0,1-1 0,0 1 0,0 0 0,-1 0 0,1 0 0,3 0 0,40 13 0,-33-12 0,53 16 0,511 128 0,-434-110 0,-94-23 0,1-1 0,2 0 0,96 15 0,-72-14 0,20 3 0,47-2-682,212 10-1,-317-22-6143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09:55:05.432"/>
    </inkml:context>
    <inkml:brush xml:id="br0">
      <inkml:brushProperty name="width" value="0.05" units="cm"/>
      <inkml:brushProperty name="height" value="0.05" units="cm"/>
    </inkml:brush>
  </inkml:definitions>
  <inkml:trace contextRef="#ctx0" brushRef="#br0">890 87 24575,'-637'0'0,"628"0"0,1 1 0,-1 0 0,1 0 0,-1 1 0,1 0 0,-1 0 0,1 1 0,0 0 0,0 0 0,0 1 0,1 0 0,-1 1 0,1 0 0,0 0 0,0 0 0,1 1 0,0 0 0,0 0 0,0 0 0,1 1 0,-1 0 0,2 0 0,-1 1 0,-6 13 0,-1 7 0,1 1 0,1 0 0,1 1 0,2 0 0,1 1 0,1-1 0,-1 52 0,5-37 0,-1-22 0,2 0 0,0 1 0,2-1 0,6 34 0,-7-52 0,1 0 0,0 0 0,1 0 0,-1-1 0,1 1 0,0-1 0,0 1 0,0-1 0,1 0 0,0 0 0,6 5 0,52 35 0,-36-27 0,18 11 0,2-2 0,0-2 0,2-2 0,0-2 0,2-2 0,90 21 0,-89-32 0,1-2 0,0-2 0,75-6 0,-39 1 0,369 1 0,-449 2 0,-1-2 0,0 1 0,1-1 0,-1 0 0,0 0 0,1-1 0,-1 0 0,0 0 0,0-1 0,0 0 0,8-5 0,-11 5 0,0 0 0,-1 0 0,1 0 0,-1 0 0,0-1 0,0 0 0,0 0 0,-1 1 0,1-2 0,-1 1 0,0 0 0,0 0 0,0-1 0,-1 1 0,1-1 0,-1 1 0,0-1 0,0-8 0,2-25 0,-6-72 0,-1 31 0,4 68 0,-1 1 0,-1-1 0,0 0 0,0 0 0,-1 1 0,0-1 0,-8-16 0,-4-2 0,-23-33 0,-6-12 0,21 22 0,17 37 0,0 1 0,-1 0 0,-1 0 0,0 0 0,-18-21 0,8 16 0,-41-31 0,9 9 0,38 32 0,0 1 0,0 0 0,-1 1 0,0 1 0,0 0 0,-1 1 0,-18-6 0,10 5 0,1-2 0,-21-11 0,29 12 6,0 2-1,0 0 0,0 0 1,-1 1-1,1 1 0,-1 0 1,-24-1-1,-104 5-225,68 1-968,50-1-5638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2T08:45:01.417"/>
    </inkml:context>
    <inkml:brush xml:id="br0">
      <inkml:brushProperty name="width" value="0.05" units="cm"/>
      <inkml:brushProperty name="height" value="0.05" units="cm"/>
    </inkml:brush>
  </inkml:definitions>
  <inkml:trace contextRef="#ctx0" brushRef="#br0">26 0 24575,'18'19'0,"-1"2"0,-1-1 0,22 40 0,-27-45 0,0 0 0,1-1 0,29 25 0,4 6 0,4 19 0,-40-50 0,1 0 0,0-1 0,1 0 0,0-1 0,20 17 0,0-3 0,-23-19 0,-1 0 0,1-1 0,1 0 0,-1-1 0,13 7 0,-16-9 0,0 0 0,0 0 0,-1 1 0,1 0 0,-1-1 0,0 1 0,0 1 0,0-1 0,-1 0 0,5 8 0,-6-9 0,0 1 0,0-1 0,0 1 0,0-1 0,-1 1 0,1 0 0,-1-1 0,0 1 0,0 0 0,0 0 0,-1 0 0,1 0 0,-1 0 0,0 0 0,-1 6 0,0-8 0,0 0 0,0 0 0,0 0 0,0 0 0,-1 0 0,1 0 0,-1-1 0,1 1 0,-1 0 0,1-1 0,-1 1 0,0-1 0,0 0 0,0 0 0,0 0 0,0 0 0,0 0 0,0 0 0,0 0 0,0 0 0,0-1 0,-1 1 0,1-1 0,-4 0 0,-9 2 0,0-1 0,-23-1 0,25-1 0,-361-3-1365,350 4-5461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2T08:58:22.185"/>
    </inkml:context>
    <inkml:brush xml:id="br0">
      <inkml:brushProperty name="width" value="0.05" units="cm"/>
      <inkml:brushProperty name="height" value="0.05" units="cm"/>
    </inkml:brush>
  </inkml:definitions>
  <inkml:trace contextRef="#ctx0" brushRef="#br0">147 0 24108,'0'4205'0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2T08:39:35.677"/>
    </inkml:context>
    <inkml:brush xml:id="br0">
      <inkml:brushProperty name="width" value="0.05" units="cm"/>
      <inkml:brushProperty name="height" value="0.05" units="cm"/>
    </inkml:brush>
  </inkml:definitions>
  <inkml:trace contextRef="#ctx0" brushRef="#br0">3749 0 24575,'-2'1'0,"-1"-1"0,0 1 0,1 0 0,-1 0 0,1 0 0,-1 0 0,1 0 0,-1 1 0,1-1 0,0 1 0,0 0 0,-3 1 0,-12 9 0,-75 32 0,-2-4 0,-118 34 0,130-47 0,-437 135 0,425-126 0,2 4 0,-99 58 0,142-72 0,-132 75 0,-205 99 0,-48-2 0,-6-20 0,242-103 0,112-44-273,-1-3 0,-1-3 0,-1-5 0,-161 16 0,216-34-6553</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2T08:39:37.518"/>
    </inkml:context>
    <inkml:brush xml:id="br0">
      <inkml:brushProperty name="width" value="0.05" units="cm"/>
      <inkml:brushProperty name="height" value="0.05" units="cm"/>
    </inkml:brush>
  </inkml:definitions>
  <inkml:trace contextRef="#ctx0" brushRef="#br0">750 1 24575,'-1'4'0,"0"0"0,-1 0 0,0 0 0,0 0 0,0 0 0,0 0 0,-1-1 0,1 1 0,-1-1 0,-5 5 0,-2 6 0,-74 112 0,-15 19 0,-10 14 0,89-137 0,0-1 0,-40 32 0,-5 5 0,41-37 0,0 0 0,-2-2 0,0-1 0,-37 19 0,-16 18 0,78-54 0,0-1 0,0 1 0,1-1 0,-1 1 0,0 0 0,0-1 0,1 1 0,-1-1 0,1 1 0,-1 0 0,0 0 0,1 0 0,-1-1 0,1 1 0,0 0 0,-1 0 0,1 0 0,0 0 0,-1 1 0,1-2 0,0 1 0,1-1 0,-1 1 0,0-1 0,1 1 0,-1-1 0,0 0 0,1 1 0,-1-1 0,0 0 0,1 1 0,-1-1 0,1 0 0,-1 1 0,1-1 0,-1 0 0,1 0 0,-1 1 0,1-1 0,-1 0 0,1 0 0,-1 0 0,1 0 0,0 0 0,49 1 0,76-17 0,165-44 0,-148 27 0,-103 25 0,205-40 0,-229 44 0,-1 0 0,0-1 0,0-1 0,0-1 0,-1 0 0,16-10 0,41-18 0,24-4 0,205-71 0,-257 98-1365,-9 5-5461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2T08:41:28.625"/>
    </inkml:context>
    <inkml:brush xml:id="br0">
      <inkml:brushProperty name="width" value="0.05" units="cm"/>
      <inkml:brushProperty name="height" value="0.05" units="cm"/>
    </inkml:brush>
  </inkml:definitions>
  <inkml:trace contextRef="#ctx0" brushRef="#br0">0 0 24575,'0'1339'0,"2"-1318"0,0-1 0,2 1 0,0-1 0,1 1 0,2-1 0,10 26 0,-5-17 0,12 53 0,-20-55-682,3 55-1,-6-50-6143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2T08:41:30.580"/>
    </inkml:context>
    <inkml:brush xml:id="br0">
      <inkml:brushProperty name="width" value="0.05" units="cm"/>
      <inkml:brushProperty name="height" value="0.05" units="cm"/>
    </inkml:brush>
  </inkml:definitions>
  <inkml:trace contextRef="#ctx0" brushRef="#br0">1 240 24575,'1'13'0,"1"-1"0,1 0 0,0 0 0,1-1 0,0 1 0,0-1 0,2 1 0,-1-1 0,11 15 0,4 9 0,-14-24 0,0 0 0,1 0 0,1-1 0,0 0 0,0-1 0,1 1 0,0-2 0,0 1 0,1-1 0,0-1 0,1 0 0,11 6 0,-2 0 0,0 1 0,-1 0 0,-1 2 0,0 0 0,21 26 0,-34-38 0,-1 1 0,1-1 0,0 0 0,0-1 0,0 1 0,0-1 0,1 0 0,-1 0 0,1-1 0,0 1 0,0-1 0,0-1 0,0 1 0,6 0 0,-9-2 0,-1 1 0,1-1 0,-1 0 0,1 0 0,0 0 0,-1-1 0,1 1 0,-1 0 0,1-1 0,-1 0 0,0 0 0,1 0 0,-1 0 0,0 0 0,1 0 0,-1 0 0,0-1 0,0 1 0,0-1 0,0 1 0,0-1 0,0 0 0,-1 0 0,1 0 0,-1 0 0,1 0 0,-1 0 0,0-1 0,1 1 0,-1 0 0,0-1 0,-1 1 0,1-1 0,0 1 0,0-5 0,17-132 0,-14 105 0,1 0 0,1 0 0,1 1 0,19-51 0,-5 25-682,27-120-1,-42 137-6143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2T08:58:27.623"/>
    </inkml:context>
    <inkml:brush xml:id="br0">
      <inkml:brushProperty name="width" value="0.05" units="cm"/>
      <inkml:brushProperty name="height" value="0.05" units="cm"/>
    </inkml:brush>
  </inkml:definitions>
  <inkml:trace contextRef="#ctx0" brushRef="#br0">7763 1 24575,'-517'14'0,"9"1"0,-1762-16 0,2218 3 0,-1 2 0,2 2 0,-1 3 0,-87 26 0,-235 60 0,-114 22 0,367-98 0,1-5 0,-142-2 0,229-10 0,-1 0 0,0 2 0,0 2 0,1 1 0,0 1 0,1 2 0,0 2 0,-43 20 0,-489 182 0,489-190 0,0-3 0,-2-3 0,0-4 0,-1-3 0,-149 1 0,-652-17 0,696 20 132,26-1-1629,133-14-5329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16:08:38.187"/>
    </inkml:context>
    <inkml:brush xml:id="br0">
      <inkml:brushProperty name="width" value="0.05" units="cm"/>
      <inkml:brushProperty name="height" value="0.05" units="cm"/>
    </inkml:brush>
  </inkml:definitions>
  <inkml:trace contextRef="#ctx0" brushRef="#br0">3004 307 24575,'-10'-1'0,"-1"0"0,1-1 0,0 0 0,-13-5 0,-13-3 0,-404-50 0,439 60 0,-76-12 0,43 6 0,-42-1 0,-537 4 0,308 5 0,242-2 0,-112 3 0,151-1 0,1 2 0,-1 0 0,1 1 0,0 1 0,-27 12 0,-48 21 0,50-22 0,0 3 0,1 2 0,2 2 0,-44 29 0,-310 287 0,389-331 0,-1 1 0,2 0 0,-1 1 0,2 0 0,-1 1 0,1 0 0,1 0 0,0 1 0,1-1 0,1 2 0,0-1 0,-4 16 0,-57 274 0,63-275 0,0-1 0,1 1 0,2 0 0,1 0 0,1-1 0,1 1 0,2-1 0,0 1 0,2-2 0,1 1 0,1-1 0,2 0 0,0-1 0,2 0 0,27 41 0,61 65 0,17 24 0,-67-88 0,2-3 0,4-2 0,64 55 0,-109-105 0,16 14 0,0 2 0,-2 0 0,37 54 0,-58-75 0,-1-1 0,1 0 0,1 0 0,-1 0 0,1-1 0,0 0 0,0 0 0,1 0 0,-1-1 0,1 0 0,0-1 0,0 1 0,0-1 0,15 4 0,5 0 0,2-2 0,49 4 0,-42-5 0,173 6 0,-7-1 0,518 9 0,-480-20 0,-203 3 0,-1-2 0,0-1 0,0-2 0,0-1 0,-1-2 0,1-2 0,49-18 0,175-98 0,-199 92 0,85-64 0,-126 81 0,0-1 0,-1 0 0,-1-2 0,-1 0 0,-1-1 0,-1 0 0,22-39 0,-21 30 0,-1-1 0,-1 0 0,-1-1 0,-2-1 0,-1 0 0,-2-1 0,-1 0 0,-2 0 0,-1 0 0,0-54 0,-6-74 0,-1-29 0,1 165 0,-2-1 0,0 1 0,-2 0 0,-17-44 0,-49-92 0,38 89 0,21 44 0,-1 2 0,-1 0 0,-1 1 0,-1 0 0,-1 1 0,-40-39 0,28 35 0,-1 1 0,-2 2 0,-36-22 0,45 30 0,2-1 0,0 0 0,-21-24 0,-41-35 0,-291-221 0,347 278-29,-1 2-1,0 1 0,-1 1 1,-39-13-1,13 4-1187,32 14-5609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16:08:55.466"/>
    </inkml:context>
    <inkml:brush xml:id="br0">
      <inkml:brushProperty name="width" value="0.05" units="cm"/>
      <inkml:brushProperty name="height" value="0.05" units="cm"/>
    </inkml:brush>
  </inkml:definitions>
  <inkml:trace contextRef="#ctx0" brushRef="#br0">4893 1001 24575,'-10'-12'0,"1"1"0,-16-26 0,16 23 0,-1 0 0,-13-14 0,-30-25 0,-1 3 0,-4 3 0,-1 2 0,-2 3 0,-104-55 0,47 42 0,-2 5 0,-137-37 0,135 48 0,-756-191 0,696 197 0,-190-9 0,-190 27 0,80 17 0,440 1 0,0 1 0,1 3 0,-1 1 0,2 2 0,-66 25 0,-189 100 0,211-93 0,50-24 0,0 2 0,1 1 0,1 1 0,1 2 0,1 2 0,1 0 0,1 2 0,-24 31 0,15-10 0,3 1 0,1 2 0,3 1 0,-33 81 0,47-89 0,2 1 0,3 0 0,1 1 0,2 1 0,-2 86 0,8-74 0,2 1 0,2 0 0,4-1 0,2 0 0,2 0 0,3 0 0,3-2 0,2 0 0,40 85 0,46 58 0,-29-58 0,-37-76 0,4-1 0,62 74 0,-91-123 0,26 31 0,2-2 0,2-1 0,58 44 0,158 97 0,-208-157 0,1-2 0,1-2 0,1-3 0,1-2 0,1-3 0,0-2 0,67 9 0,94 19 0,101 14 0,447-39 0,-472-21 0,-264 2 0,0-1 0,0-1 0,0-2 0,-1-1 0,0-1 0,28-10 0,-15 0 0,0-1 0,-1-2 0,46-32 0,-18 8 0,-2-3 0,-2-2 0,-3-4 0,-2-2 0,-2-3 0,53-70 0,-97 109 0,-1 0 0,-1-1 0,-1-1 0,9-23 0,25-91 0,-18 51 0,39-150 0,-19 59 0,-39 144 0,0 1 0,-2-2 0,2-49 0,-8-97 0,-2 71 0,5-70 0,-5-158 0,-2 291 0,-2 1 0,-3 1 0,0 0 0,-3 0 0,-2 1 0,-1 0 0,-33-56 0,23 54 0,-2 2 0,-45-51 0,11 16 0,43 54-99,-1 2 0,-1 0 0,-1 1 0,-1 1 1,-41-25-1,40 27-673,-12-9-6054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16:08:58.359"/>
    </inkml:context>
    <inkml:brush xml:id="br0">
      <inkml:brushProperty name="width" value="0.05" units="cm"/>
      <inkml:brushProperty name="height" value="0.05" units="cm"/>
    </inkml:brush>
  </inkml:definitions>
  <inkml:trace contextRef="#ctx0" brushRef="#br0">676 830 24575,'-118'-133'0,"51"52"0,27 36 0,-16-17 0,-51-74 0,53 54 0,17 23 0,-2 2 0,-70-76 0,83 109-1365,3 7-5461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09:55:11.236"/>
    </inkml:context>
    <inkml:brush xml:id="br0">
      <inkml:brushProperty name="width" value="0.05" units="cm"/>
      <inkml:brushProperty name="height" value="0.05" units="cm"/>
    </inkml:brush>
  </inkml:definitions>
  <inkml:trace contextRef="#ctx0" brushRef="#br0">833 85 24575,'-23'1'0,"0"1"0,-30 8 0,-24 1 0,53-9 0,0 0 0,1 2 0,-1 0 0,1 2 0,0 0 0,1 2 0,0 0 0,0 2 0,-39 23 0,10 2 0,24-15 0,-59 31 0,73-45 0,1 0 0,0 1 0,0 1 0,1 0 0,0 0 0,0 1 0,1 1 0,0 0 0,1 0 0,0 1 0,1 0 0,0 0 0,-7 13 0,14-22 0,-16 28 0,-15 37 0,27-54 0,1-1 0,0 1 0,1 0 0,1 0 0,0 0 0,-1 18 0,2-20 0,1 0 0,0 0 0,1 0 0,0 0 0,1 0 0,0-1 0,0 1 0,1 0 0,1-1 0,0 1 0,0-1 0,1 0 0,0-1 0,1 1 0,0-1 0,0 0 0,11 11 0,0-1 0,-7-6 0,0-1 0,1 0 0,1-1 0,0 0 0,0-1 0,1-1 0,23 14 0,-7-7 0,0 1 0,35 28 0,-37-24 0,1-2 0,41 21 0,52 12 0,-104-47 0,0 0 0,0-1 0,1-1 0,-1-1 0,26 1 0,470-5 0,-501 1 0,1 1 0,-1-2 0,0 0 0,0 0 0,-1-1 0,1 0 0,0-1 0,-1 0 0,19-11 0,-1-3 0,0-1 0,29-27 0,-46 36 0,13-9 0,6-6 0,30-30 0,-50 43 0,-1 0 0,-1 0 0,0 0 0,0-1 0,-1-1 0,6-15 0,-2 4 0,-2-2 0,-2 0 0,0 0 0,-1 0 0,-2-1 0,-1 0 0,1-33 0,-5 43 0,0 0 0,-1 0 0,-2 0 0,1 0 0,-2 1 0,0-1 0,-1 1 0,-1 0 0,-1 0 0,0 1 0,-1 0 0,-14-21 0,0 5 0,-1 1 0,-1 1 0,-41-38 0,35 41 0,-1 1 0,-63-39 0,69 52 0,1 1 0,-2 1 0,1 2 0,-2 0 0,1 2 0,-1 1 0,-50-5 0,-14 5 0,-93 7 0,69 1 0,17-2-1365,70 0-5461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16:08:59.588"/>
    </inkml:context>
    <inkml:brush xml:id="br0">
      <inkml:brushProperty name="width" value="0.05" units="cm"/>
      <inkml:brushProperty name="height" value="0.05" units="cm"/>
    </inkml:brush>
  </inkml:definitions>
  <inkml:trace contextRef="#ctx0" brushRef="#br0">84 424 24575,'-5'-5'0,"0"-1"0,1 1 0,0-1 0,0 0 0,0 0 0,1-1 0,0 1 0,0-1 0,1 0 0,-4-11 0,2-6 0,-3-45 0,5 47 0,0 0 0,-6-23 0,7 40 0,-13-63 0,13 62 0,0 1 0,1 0 0,0 0 0,0 0 0,0-1 0,1 1 0,-1 0 0,1 0 0,0 0 0,4-9 0,-4 12 0,0 0 0,0 1 0,1-1 0,-1 0 0,0 1 0,1 0 0,-1-1 0,1 1 0,0 0 0,-1 0 0,1 0 0,0 0 0,0 0 0,0 0 0,-1 0 0,1 0 0,0 1 0,0-1 0,0 1 0,0 0 0,0-1 0,0 1 0,0 0 0,0 0 0,0 0 0,1 1 0,-1-1 0,0 0 0,0 1 0,-1-1 0,1 1 0,3 1 0,7 2 0,0 1 0,0 1 0,19 11 0,-25-14 0,4 2-82,140 88-1201,-126-76-5543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16:09:00.923"/>
    </inkml:context>
    <inkml:brush xml:id="br0">
      <inkml:brushProperty name="width" value="0.05" units="cm"/>
      <inkml:brushProperty name="height" value="0.05" units="cm"/>
    </inkml:brush>
  </inkml:definitions>
  <inkml:trace contextRef="#ctx0" brushRef="#br0">2186 0 24575,'-31'8'0,"2"1"0,1 0 0,2 0 0,3 1 0,1-1 0,2 1 0,3 0 0,-18 15 0,-37 18 0,-71 30 0,-495 285 0,525-274 0,-138 90 0,189-138 0,-9-2 0,-169 62 0,165-71-94,-159 60-1177,178-58-5555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16:09:01.777"/>
    </inkml:context>
    <inkml:brush xml:id="br0">
      <inkml:brushProperty name="width" value="0.05" units="cm"/>
      <inkml:brushProperty name="height" value="0.05" units="cm"/>
    </inkml:brush>
  </inkml:definitions>
  <inkml:trace contextRef="#ctx0" brushRef="#br0">1196 240 24575,'4'0'0,"0"1"0,0-1 0,-1 0 0,1 1 0,0-1 0,-1 0 0,1 1 0,-1-1 0,0 1 0,0 0 0,0-1 0,0 1 0,0-1 0,-1 1 0,1 0 0,-1-1 0,0 1 0,0 0 0,0 0 0,0 0 0,-1-1 0,0 1 0,1 0 0,-2 0 0,1 0 0,0 0 0,-1-1 0,1 1 0,-1 1 0,3 28 0,-13-20 0,-2 0 0,-2 0 0,-3 0 0,-1 0 0,-2-1 0,-53 19 0,-198 53 0,212-64 0,-82 25 0,78-22 0,-4 0 0,-4-1 0,-5-1 0,-119 24 0,193-42 0,0 1 0,0-1 0,-1 1 0,1-1 0,-1 1 0,1-1 0,-1 0 0,0 1 0,0-1 0,1 0 0,-1 1 0,0-1 0,0 0 0,-1 0 0,1 0 0,0 1 0,0-1 0,0 0 0,0 0 0,-1 0 0,1 0 0,0 0 0,0 0 0,0 0 0,-1-1 0,1 1 0,0 0 0,0 0 0,0 0 0,0-1 0,0 1 0,0 0 0,1-1 0,-1 1 0,0 0 0,1-1 0,-1 1 0,1-1 0,0 1 0,0-1 0,0 1 0,0-1 0,0 1 0,0-1 0,1 1 0,-1-1 0,1 0 0,0 1 0,0-1 0,0 1 0,0-1 0,0 0 0,1 1 0,-1-2 0,-24-42 0,25 41 0,2-72 0,17-1 0,15 2 0,116-109 0,-116 142-682,14-62-1,-43 75-6143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6T08:12:59.978"/>
    </inkml:context>
    <inkml:brush xml:id="br0">
      <inkml:brushProperty name="width" value="0.035" units="cm"/>
      <inkml:brushProperty name="height" value="0.035" units="cm"/>
      <inkml:brushProperty name="color" value="#5B2D90"/>
    </inkml:brush>
  </inkml:definitions>
  <inkml:trace contextRef="#ctx0" brushRef="#br0">1 0 24575,'0'0'-8191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6T08:13:03.600"/>
    </inkml:context>
    <inkml:brush xml:id="br0">
      <inkml:brushProperty name="width" value="0.035" units="cm"/>
      <inkml:brushProperty name="height" value="0.035" units="cm"/>
      <inkml:brushProperty name="color" value="#5B2D90"/>
    </inkml:brush>
  </inkml:definitions>
  <inkml:trace contextRef="#ctx0" brushRef="#br0">1 112 24575,'110'-1'0,"12"1"0,131 7 0,-51 0 0,227-5 0,-226-3 0,2025 1 0,-1964-7 0,15-1 0,-99 9 0,374-2 0,-477-1 0,-1-1 0,0-3 0,119-15 0,-145 14 0,-2-1 0,0 2 0,0 0 0,1 2 0,68-2 0,15 3 0,143-14 0,-167 12 0,0 1 0,125 5 0,-82 0 0,-31 0 0,528-10 0,-86 3 0,-369 7 0,-72-2 0,9 0 0,239 14 0,-244-5 0,191 1 0,-153-9 0,363 8 0,-60-2-160,-334-7-1045,-100 1-5621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6T08:13:05.947"/>
    </inkml:context>
    <inkml:brush xml:id="br0">
      <inkml:brushProperty name="width" value="0.035" units="cm"/>
      <inkml:brushProperty name="height" value="0.035" units="cm"/>
      <inkml:brushProperty name="color" value="#5B2D90"/>
    </inkml:brush>
  </inkml:definitions>
  <inkml:trace contextRef="#ctx0" brushRef="#br0">1 2 24575,'48'2'0,"0"1"0,0 2 0,0 1 0,60 13 0,-43-7 0,86 8 0,-23-10 0,338 35 0,-372-36 0,137 4 0,96-12 0,-169-2 0,231-17 0,15-1 0,-310 19 0,511-13 0,-477 9 0,-77 3 0,76-6 0,404-38 0,-362 33 0,225-11-1365,-315 19-5461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6T08:13:08.282"/>
    </inkml:context>
    <inkml:brush xml:id="br0">
      <inkml:brushProperty name="width" value="0.035" units="cm"/>
      <inkml:brushProperty name="height" value="0.035" units="cm"/>
      <inkml:brushProperty name="color" value="#5B2D90"/>
    </inkml:brush>
  </inkml:definitions>
  <inkml:trace contextRef="#ctx0" brushRef="#br0">0 111 24575,'1402'0'0,"-1236"-13"0,-25 0 0,161 7 0,429-35 0,-673 33 0,25-5 0,0 4 0,138 1 0,405 37 0,-386-5 0,-21-1 0,-66-16-1365,-100-5-5461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6T08:13:13.195"/>
    </inkml:context>
    <inkml:brush xml:id="br0">
      <inkml:brushProperty name="width" value="0.035" units="cm"/>
      <inkml:brushProperty name="height" value="0.035" units="cm"/>
      <inkml:brushProperty name="color" value="#5B2D90"/>
    </inkml:brush>
  </inkml:definitions>
  <inkml:trace contextRef="#ctx0" brushRef="#br0">0 0 24575,'1985'0'0,"-1900"4"0,137 25 0,-76-7 0,351 11 0,5-33 0,-205-3 0,2829 3 0,-2870-1 0,285 3 0,-345 11 0,11 1 0,632-12 0,-422-4 0,134 2-1365,-456 0-5461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6T08:13:21.847"/>
    </inkml:context>
    <inkml:brush xml:id="br0">
      <inkml:brushProperty name="width" value="0.035" units="cm"/>
      <inkml:brushProperty name="height" value="0.035" units="cm"/>
      <inkml:brushProperty name="color" value="#5B2D90"/>
    </inkml:brush>
  </inkml:definitions>
  <inkml:trace contextRef="#ctx0" brushRef="#br0">0 88 24575,'11'1'0,"0"0"0,0 1 0,0 1 0,0 0 0,0 0 0,-1 1 0,11 5 0,-7-3 0,1 0 0,28 6 0,11-5 0,1-3 0,106-5 0,-56-2 0,2105 3 0,-2120-5 0,173-31 0,-3-1 0,-14 30 0,-154 7 0,0-4 0,119-19 0,-130 9 0,136-4 0,84 18 0,-157 2 0,4217 0 0,-2283-3 0,-1863 12 0,-66-1 0,726-2 0,-550-9 0,-42 25 0,-111-5 0,294-5 0,-445-13 0,0 0 0,0 2 0,23 6 0,-19-4 0,38 3 0,9-6-1365,-38-2-5461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6T08:13:25.518"/>
    </inkml:context>
    <inkml:brush xml:id="br0">
      <inkml:brushProperty name="width" value="0.035" units="cm"/>
      <inkml:brushProperty name="height" value="0.035" units="cm"/>
      <inkml:brushProperty name="color" value="#5B2D90"/>
    </inkml:brush>
  </inkml:definitions>
  <inkml:trace contextRef="#ctx0" brushRef="#br0">1 88 24575,'52'3'0,"1"2"0,67 15 0,60 7 0,159-24 0,-186-5 0,562-23 0,-228 19 0,83-8 0,-193-14 0,-204 16 0,176 11 0,-168 3 0,471-30 0,-218-3 0,1455 33 0,-566-2 0,-1032 24 0,-91-2 0,468-9 0,-411-3 0,-78 0 0,1309-2 0,-891-10 0,804 2 0,-1366 2 0,69 12 0,-29-2 0,90 6 0,323-8 0,-391-21-1365,-60 5-5461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09:55:24.785"/>
    </inkml:context>
    <inkml:brush xml:id="br0">
      <inkml:brushProperty name="width" value="0.05" units="cm"/>
      <inkml:brushProperty name="height" value="0.05" units="cm"/>
    </inkml:brush>
  </inkml:definitions>
  <inkml:trace contextRef="#ctx0" brushRef="#br0">0 0 24575,'1106'0'0,"-1077"2"0,-1 0 0,29 8 0,28 2 0,324-7 0,-225-7 0,1812 2-1365,-1971 0-5461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6T08:13:31.291"/>
    </inkml:context>
    <inkml:brush xml:id="br0">
      <inkml:brushProperty name="width" value="0.035" units="cm"/>
      <inkml:brushProperty name="height" value="0.035" units="cm"/>
      <inkml:brushProperty name="color" value="#5B2D90"/>
    </inkml:brush>
  </inkml:definitions>
  <inkml:trace contextRef="#ctx0" brushRef="#br0">0 1 24575,'3876'0'0,"-2897"15"-121,100 0-341,297-17 1034,-741 3-561,-501 10-11,-31 0 0,555-4 0,-477-8 0,-123 4 0,0 2 0,61 14 0,7 1 0,120 4 0,310-9 0,-491-14 0,68 11 0,14 0 0,499-9 0,-320-5 0,270 2-1365,-504 0-5461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6T08:13:34.178"/>
    </inkml:context>
    <inkml:brush xml:id="br0">
      <inkml:brushProperty name="width" value="0.035" units="cm"/>
      <inkml:brushProperty name="height" value="0.035" units="cm"/>
      <inkml:brushProperty name="color" value="#5B2D90"/>
    </inkml:brush>
  </inkml:definitions>
  <inkml:trace contextRef="#ctx0" brushRef="#br0">0 0 24575,'40'3'0,"0"1"0,-1 2 0,1 2 0,71 25 0,-60-18 0,0-1 0,56 7 0,198 15 0,312-5 0,1458-34 0,-1110 5 0,2254-2 0,-2445-23 0,-624 7 0,52-2 0,802 16 0,-496 5 0,1222-3 0,-1452-14 0,-34 0 0,23 12-1365,-207 3-5461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09:55:27.236"/>
    </inkml:context>
    <inkml:brush xml:id="br0">
      <inkml:brushProperty name="width" value="0.05" units="cm"/>
      <inkml:brushProperty name="height" value="0.05" units="cm"/>
    </inkml:brush>
  </inkml:definitions>
  <inkml:trace contextRef="#ctx0" brushRef="#br0">0 163 24575,'57'-3'0,"89"-15"0,-57 5 0,-81 12 0,183-24 0,267 0 0,-395 27 0,191-3 0,-137-12 0,54-2 0,706 16 0,-863-2 17,-1-1 1,1 0-1,-1-1 0,0 0 0,0-1 0,14-6 1,39-11-1504,-35 15-5340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09:55:35.783"/>
    </inkml:context>
    <inkml:brush xml:id="br0">
      <inkml:brushProperty name="width" value="0.05" units="cm"/>
      <inkml:brushProperty name="height" value="0.05" units="cm"/>
    </inkml:brush>
  </inkml:definitions>
  <inkml:trace contextRef="#ctx0" brushRef="#br0">1 85 24575,'2204'0'0,"-2031"-14"0,-27 0 0,59 14 0,-89 1 0,123-13 0,-44-3 0,220 11 0,-214 6 0,602-2 0,-776-1 0,1-2 0,29-7 0,-25 5 0,32-3 0,-2 7-1365,-36 0-5461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C4CA4D-C053-1D0F-A0F1-C04F5F3F054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H"/>
          </a:p>
        </p:txBody>
      </p:sp>
      <p:sp>
        <p:nvSpPr>
          <p:cNvPr id="3" name="Sous-titre 2">
            <a:extLst>
              <a:ext uri="{FF2B5EF4-FFF2-40B4-BE49-F238E27FC236}">
                <a16:creationId xmlns:a16="http://schemas.microsoft.com/office/drawing/2014/main" id="{BAA20F4D-4272-A51E-8F03-E1B81210E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e la date 3">
            <a:extLst>
              <a:ext uri="{FF2B5EF4-FFF2-40B4-BE49-F238E27FC236}">
                <a16:creationId xmlns:a16="http://schemas.microsoft.com/office/drawing/2014/main" id="{F052775C-874E-DD02-7DDE-40EC7B35E124}"/>
              </a:ext>
            </a:extLst>
          </p:cNvPr>
          <p:cNvSpPr>
            <a:spLocks noGrp="1"/>
          </p:cNvSpPr>
          <p:nvPr>
            <p:ph type="dt" sz="half" idx="10"/>
          </p:nvPr>
        </p:nvSpPr>
        <p:spPr/>
        <p:txBody>
          <a:bodyPr/>
          <a:lstStyle/>
          <a:p>
            <a:fld id="{9DD77057-1996-4550-977F-757A04826538}" type="datetimeFigureOut">
              <a:rPr lang="fr-CH" smtClean="0"/>
              <a:t>02.10.2025</a:t>
            </a:fld>
            <a:endParaRPr lang="fr-CH"/>
          </a:p>
        </p:txBody>
      </p:sp>
      <p:sp>
        <p:nvSpPr>
          <p:cNvPr id="5" name="Espace réservé du pied de page 4">
            <a:extLst>
              <a:ext uri="{FF2B5EF4-FFF2-40B4-BE49-F238E27FC236}">
                <a16:creationId xmlns:a16="http://schemas.microsoft.com/office/drawing/2014/main" id="{771CA47D-2EF6-C9E2-8447-5A9C6718A6CB}"/>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0F9D9A94-3441-2B6C-E4E8-15067303B9FD}"/>
              </a:ext>
            </a:extLst>
          </p:cNvPr>
          <p:cNvSpPr>
            <a:spLocks noGrp="1"/>
          </p:cNvSpPr>
          <p:nvPr>
            <p:ph type="sldNum" sz="quarter" idx="12"/>
          </p:nvPr>
        </p:nvSpPr>
        <p:spPr/>
        <p:txBody>
          <a:bodyPr/>
          <a:lstStyle/>
          <a:p>
            <a:fld id="{AEF34611-54B6-4155-A97E-BFC041F474CA}" type="slidenum">
              <a:rPr lang="fr-CH" smtClean="0"/>
              <a:t>‹N°›</a:t>
            </a:fld>
            <a:endParaRPr lang="fr-CH"/>
          </a:p>
        </p:txBody>
      </p:sp>
    </p:spTree>
    <p:extLst>
      <p:ext uri="{BB962C8B-B14F-4D97-AF65-F5344CB8AC3E}">
        <p14:creationId xmlns:p14="http://schemas.microsoft.com/office/powerpoint/2010/main" val="3854262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E781AA-04B2-EF43-0BB7-D508467DD9D1}"/>
              </a:ext>
            </a:extLst>
          </p:cNvPr>
          <p:cNvSpPr>
            <a:spLocks noGrp="1"/>
          </p:cNvSpPr>
          <p:nvPr>
            <p:ph type="title"/>
          </p:nvPr>
        </p:nvSpPr>
        <p:spPr/>
        <p:txBody>
          <a:bodyPr/>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E885A936-38B7-E0C0-2290-2FC828003E6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6DD203B0-1BAD-B88D-A01F-C39097BE2747}"/>
              </a:ext>
            </a:extLst>
          </p:cNvPr>
          <p:cNvSpPr>
            <a:spLocks noGrp="1"/>
          </p:cNvSpPr>
          <p:nvPr>
            <p:ph type="dt" sz="half" idx="10"/>
          </p:nvPr>
        </p:nvSpPr>
        <p:spPr/>
        <p:txBody>
          <a:bodyPr/>
          <a:lstStyle/>
          <a:p>
            <a:fld id="{9DD77057-1996-4550-977F-757A04826538}" type="datetimeFigureOut">
              <a:rPr lang="fr-CH" smtClean="0"/>
              <a:t>02.10.2025</a:t>
            </a:fld>
            <a:endParaRPr lang="fr-CH"/>
          </a:p>
        </p:txBody>
      </p:sp>
      <p:sp>
        <p:nvSpPr>
          <p:cNvPr id="5" name="Espace réservé du pied de page 4">
            <a:extLst>
              <a:ext uri="{FF2B5EF4-FFF2-40B4-BE49-F238E27FC236}">
                <a16:creationId xmlns:a16="http://schemas.microsoft.com/office/drawing/2014/main" id="{FB07D973-F1CD-2B3A-9D72-1BC1A3C3C427}"/>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00B14552-8F60-CF3D-FC2F-471C4A9A6E0F}"/>
              </a:ext>
            </a:extLst>
          </p:cNvPr>
          <p:cNvSpPr>
            <a:spLocks noGrp="1"/>
          </p:cNvSpPr>
          <p:nvPr>
            <p:ph type="sldNum" sz="quarter" idx="12"/>
          </p:nvPr>
        </p:nvSpPr>
        <p:spPr/>
        <p:txBody>
          <a:bodyPr/>
          <a:lstStyle/>
          <a:p>
            <a:fld id="{AEF34611-54B6-4155-A97E-BFC041F474CA}" type="slidenum">
              <a:rPr lang="fr-CH" smtClean="0"/>
              <a:t>‹N°›</a:t>
            </a:fld>
            <a:endParaRPr lang="fr-CH"/>
          </a:p>
        </p:txBody>
      </p:sp>
    </p:spTree>
    <p:extLst>
      <p:ext uri="{BB962C8B-B14F-4D97-AF65-F5344CB8AC3E}">
        <p14:creationId xmlns:p14="http://schemas.microsoft.com/office/powerpoint/2010/main" val="2434006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770432E-427C-1349-8A79-AD813519C6BC}"/>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A7FA3AE6-B73F-20B1-2635-D024717B63A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5FBAEF62-DF82-F273-4A52-B1A9BC4DBD2B}"/>
              </a:ext>
            </a:extLst>
          </p:cNvPr>
          <p:cNvSpPr>
            <a:spLocks noGrp="1"/>
          </p:cNvSpPr>
          <p:nvPr>
            <p:ph type="dt" sz="half" idx="10"/>
          </p:nvPr>
        </p:nvSpPr>
        <p:spPr/>
        <p:txBody>
          <a:bodyPr/>
          <a:lstStyle/>
          <a:p>
            <a:fld id="{9DD77057-1996-4550-977F-757A04826538}" type="datetimeFigureOut">
              <a:rPr lang="fr-CH" smtClean="0"/>
              <a:t>02.10.2025</a:t>
            </a:fld>
            <a:endParaRPr lang="fr-CH"/>
          </a:p>
        </p:txBody>
      </p:sp>
      <p:sp>
        <p:nvSpPr>
          <p:cNvPr id="5" name="Espace réservé du pied de page 4">
            <a:extLst>
              <a:ext uri="{FF2B5EF4-FFF2-40B4-BE49-F238E27FC236}">
                <a16:creationId xmlns:a16="http://schemas.microsoft.com/office/drawing/2014/main" id="{4ECFBE1C-7F75-9872-7309-144D48336ECA}"/>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292786E7-A3BE-C34A-9723-F64D9277F11B}"/>
              </a:ext>
            </a:extLst>
          </p:cNvPr>
          <p:cNvSpPr>
            <a:spLocks noGrp="1"/>
          </p:cNvSpPr>
          <p:nvPr>
            <p:ph type="sldNum" sz="quarter" idx="12"/>
          </p:nvPr>
        </p:nvSpPr>
        <p:spPr/>
        <p:txBody>
          <a:bodyPr/>
          <a:lstStyle/>
          <a:p>
            <a:fld id="{AEF34611-54B6-4155-A97E-BFC041F474CA}" type="slidenum">
              <a:rPr lang="fr-CH" smtClean="0"/>
              <a:t>‹N°›</a:t>
            </a:fld>
            <a:endParaRPr lang="fr-CH"/>
          </a:p>
        </p:txBody>
      </p:sp>
    </p:spTree>
    <p:extLst>
      <p:ext uri="{BB962C8B-B14F-4D97-AF65-F5344CB8AC3E}">
        <p14:creationId xmlns:p14="http://schemas.microsoft.com/office/powerpoint/2010/main" val="1683897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9A6314-6EE0-F62B-BAF1-4FDC82DB8575}"/>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610CDD91-F9A4-406F-71BB-856D9CC458F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443908AE-9F1B-871D-9159-537D8EB492CA}"/>
              </a:ext>
            </a:extLst>
          </p:cNvPr>
          <p:cNvSpPr>
            <a:spLocks noGrp="1"/>
          </p:cNvSpPr>
          <p:nvPr>
            <p:ph type="dt" sz="half" idx="10"/>
          </p:nvPr>
        </p:nvSpPr>
        <p:spPr/>
        <p:txBody>
          <a:bodyPr/>
          <a:lstStyle/>
          <a:p>
            <a:fld id="{9DD77057-1996-4550-977F-757A04826538}" type="datetimeFigureOut">
              <a:rPr lang="fr-CH" smtClean="0"/>
              <a:t>02.10.2025</a:t>
            </a:fld>
            <a:endParaRPr lang="fr-CH"/>
          </a:p>
        </p:txBody>
      </p:sp>
      <p:sp>
        <p:nvSpPr>
          <p:cNvPr id="5" name="Espace réservé du pied de page 4">
            <a:extLst>
              <a:ext uri="{FF2B5EF4-FFF2-40B4-BE49-F238E27FC236}">
                <a16:creationId xmlns:a16="http://schemas.microsoft.com/office/drawing/2014/main" id="{DDAE12FC-CE4D-959A-3D24-294332174E7E}"/>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91E76BCB-BEEF-154C-56EC-F822D792D1A7}"/>
              </a:ext>
            </a:extLst>
          </p:cNvPr>
          <p:cNvSpPr>
            <a:spLocks noGrp="1"/>
          </p:cNvSpPr>
          <p:nvPr>
            <p:ph type="sldNum" sz="quarter" idx="12"/>
          </p:nvPr>
        </p:nvSpPr>
        <p:spPr/>
        <p:txBody>
          <a:bodyPr/>
          <a:lstStyle/>
          <a:p>
            <a:fld id="{AEF34611-54B6-4155-A97E-BFC041F474CA}" type="slidenum">
              <a:rPr lang="fr-CH" smtClean="0"/>
              <a:t>‹N°›</a:t>
            </a:fld>
            <a:endParaRPr lang="fr-CH"/>
          </a:p>
        </p:txBody>
      </p:sp>
    </p:spTree>
    <p:extLst>
      <p:ext uri="{BB962C8B-B14F-4D97-AF65-F5344CB8AC3E}">
        <p14:creationId xmlns:p14="http://schemas.microsoft.com/office/powerpoint/2010/main" val="980119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6FAAE5-4A30-4A84-B255-461625B4DEC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H"/>
          </a:p>
        </p:txBody>
      </p:sp>
      <p:sp>
        <p:nvSpPr>
          <p:cNvPr id="3" name="Espace réservé du texte 2">
            <a:extLst>
              <a:ext uri="{FF2B5EF4-FFF2-40B4-BE49-F238E27FC236}">
                <a16:creationId xmlns:a16="http://schemas.microsoft.com/office/drawing/2014/main" id="{1AC78241-493F-4CA9-3AF0-62D9AA1EED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88BCF13-469F-9EEA-6530-098D66174FE3}"/>
              </a:ext>
            </a:extLst>
          </p:cNvPr>
          <p:cNvSpPr>
            <a:spLocks noGrp="1"/>
          </p:cNvSpPr>
          <p:nvPr>
            <p:ph type="dt" sz="half" idx="10"/>
          </p:nvPr>
        </p:nvSpPr>
        <p:spPr/>
        <p:txBody>
          <a:bodyPr/>
          <a:lstStyle/>
          <a:p>
            <a:fld id="{9DD77057-1996-4550-977F-757A04826538}" type="datetimeFigureOut">
              <a:rPr lang="fr-CH" smtClean="0"/>
              <a:t>02.10.2025</a:t>
            </a:fld>
            <a:endParaRPr lang="fr-CH"/>
          </a:p>
        </p:txBody>
      </p:sp>
      <p:sp>
        <p:nvSpPr>
          <p:cNvPr id="5" name="Espace réservé du pied de page 4">
            <a:extLst>
              <a:ext uri="{FF2B5EF4-FFF2-40B4-BE49-F238E27FC236}">
                <a16:creationId xmlns:a16="http://schemas.microsoft.com/office/drawing/2014/main" id="{F69D7878-6E28-BBB7-F910-0C20E3117473}"/>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507A93AE-D20D-F898-D1DE-1F3BCC5A4DC4}"/>
              </a:ext>
            </a:extLst>
          </p:cNvPr>
          <p:cNvSpPr>
            <a:spLocks noGrp="1"/>
          </p:cNvSpPr>
          <p:nvPr>
            <p:ph type="sldNum" sz="quarter" idx="12"/>
          </p:nvPr>
        </p:nvSpPr>
        <p:spPr/>
        <p:txBody>
          <a:bodyPr/>
          <a:lstStyle/>
          <a:p>
            <a:fld id="{AEF34611-54B6-4155-A97E-BFC041F474CA}" type="slidenum">
              <a:rPr lang="fr-CH" smtClean="0"/>
              <a:t>‹N°›</a:t>
            </a:fld>
            <a:endParaRPr lang="fr-CH"/>
          </a:p>
        </p:txBody>
      </p:sp>
    </p:spTree>
    <p:extLst>
      <p:ext uri="{BB962C8B-B14F-4D97-AF65-F5344CB8AC3E}">
        <p14:creationId xmlns:p14="http://schemas.microsoft.com/office/powerpoint/2010/main" val="2032576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2C7DF3-10CB-BFD5-915C-FFE9D40E06DD}"/>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013FE6CF-8EB5-B334-3E5D-BE55E322607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a:extLst>
              <a:ext uri="{FF2B5EF4-FFF2-40B4-BE49-F238E27FC236}">
                <a16:creationId xmlns:a16="http://schemas.microsoft.com/office/drawing/2014/main" id="{B490FBB2-8823-0627-F8E7-28EDB871E64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a:extLst>
              <a:ext uri="{FF2B5EF4-FFF2-40B4-BE49-F238E27FC236}">
                <a16:creationId xmlns:a16="http://schemas.microsoft.com/office/drawing/2014/main" id="{FB5B8FC4-BF8F-39D3-83DC-86053CD952E8}"/>
              </a:ext>
            </a:extLst>
          </p:cNvPr>
          <p:cNvSpPr>
            <a:spLocks noGrp="1"/>
          </p:cNvSpPr>
          <p:nvPr>
            <p:ph type="dt" sz="half" idx="10"/>
          </p:nvPr>
        </p:nvSpPr>
        <p:spPr/>
        <p:txBody>
          <a:bodyPr/>
          <a:lstStyle/>
          <a:p>
            <a:fld id="{9DD77057-1996-4550-977F-757A04826538}" type="datetimeFigureOut">
              <a:rPr lang="fr-CH" smtClean="0"/>
              <a:t>02.10.2025</a:t>
            </a:fld>
            <a:endParaRPr lang="fr-CH"/>
          </a:p>
        </p:txBody>
      </p:sp>
      <p:sp>
        <p:nvSpPr>
          <p:cNvPr id="6" name="Espace réservé du pied de page 5">
            <a:extLst>
              <a:ext uri="{FF2B5EF4-FFF2-40B4-BE49-F238E27FC236}">
                <a16:creationId xmlns:a16="http://schemas.microsoft.com/office/drawing/2014/main" id="{05C1BCCE-6C79-5820-1DCA-1E88257DF77F}"/>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F72F8EBF-F7FF-EF92-2F5B-92E5D26CC949}"/>
              </a:ext>
            </a:extLst>
          </p:cNvPr>
          <p:cNvSpPr>
            <a:spLocks noGrp="1"/>
          </p:cNvSpPr>
          <p:nvPr>
            <p:ph type="sldNum" sz="quarter" idx="12"/>
          </p:nvPr>
        </p:nvSpPr>
        <p:spPr/>
        <p:txBody>
          <a:bodyPr/>
          <a:lstStyle/>
          <a:p>
            <a:fld id="{AEF34611-54B6-4155-A97E-BFC041F474CA}" type="slidenum">
              <a:rPr lang="fr-CH" smtClean="0"/>
              <a:t>‹N°›</a:t>
            </a:fld>
            <a:endParaRPr lang="fr-CH"/>
          </a:p>
        </p:txBody>
      </p:sp>
    </p:spTree>
    <p:extLst>
      <p:ext uri="{BB962C8B-B14F-4D97-AF65-F5344CB8AC3E}">
        <p14:creationId xmlns:p14="http://schemas.microsoft.com/office/powerpoint/2010/main" val="2238812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06624A-FEA4-905E-5586-EA19E10C8004}"/>
              </a:ext>
            </a:extLst>
          </p:cNvPr>
          <p:cNvSpPr>
            <a:spLocks noGrp="1"/>
          </p:cNvSpPr>
          <p:nvPr>
            <p:ph type="title"/>
          </p:nvPr>
        </p:nvSpPr>
        <p:spPr>
          <a:xfrm>
            <a:off x="839788" y="365125"/>
            <a:ext cx="10515600" cy="1325563"/>
          </a:xfrm>
        </p:spPr>
        <p:txBody>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486F16A9-B69E-CAFE-44DE-753D038FB2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DA138E7-D7DD-12D4-A09E-CC02A430498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a:extLst>
              <a:ext uri="{FF2B5EF4-FFF2-40B4-BE49-F238E27FC236}">
                <a16:creationId xmlns:a16="http://schemas.microsoft.com/office/drawing/2014/main" id="{808265CC-8A94-62F4-6501-87CDC736D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EC18932-EA01-AED3-0717-61734A8859F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a:extLst>
              <a:ext uri="{FF2B5EF4-FFF2-40B4-BE49-F238E27FC236}">
                <a16:creationId xmlns:a16="http://schemas.microsoft.com/office/drawing/2014/main" id="{B50627D7-D6B6-4CC3-1CB8-DDF597F1F501}"/>
              </a:ext>
            </a:extLst>
          </p:cNvPr>
          <p:cNvSpPr>
            <a:spLocks noGrp="1"/>
          </p:cNvSpPr>
          <p:nvPr>
            <p:ph type="dt" sz="half" idx="10"/>
          </p:nvPr>
        </p:nvSpPr>
        <p:spPr/>
        <p:txBody>
          <a:bodyPr/>
          <a:lstStyle/>
          <a:p>
            <a:fld id="{9DD77057-1996-4550-977F-757A04826538}" type="datetimeFigureOut">
              <a:rPr lang="fr-CH" smtClean="0"/>
              <a:t>02.10.2025</a:t>
            </a:fld>
            <a:endParaRPr lang="fr-CH"/>
          </a:p>
        </p:txBody>
      </p:sp>
      <p:sp>
        <p:nvSpPr>
          <p:cNvPr id="8" name="Espace réservé du pied de page 7">
            <a:extLst>
              <a:ext uri="{FF2B5EF4-FFF2-40B4-BE49-F238E27FC236}">
                <a16:creationId xmlns:a16="http://schemas.microsoft.com/office/drawing/2014/main" id="{D4A7E099-6613-DBAC-ACE7-08B69D5A87AB}"/>
              </a:ext>
            </a:extLst>
          </p:cNvPr>
          <p:cNvSpPr>
            <a:spLocks noGrp="1"/>
          </p:cNvSpPr>
          <p:nvPr>
            <p:ph type="ftr" sz="quarter" idx="11"/>
          </p:nvPr>
        </p:nvSpPr>
        <p:spPr/>
        <p:txBody>
          <a:bodyPr/>
          <a:lstStyle/>
          <a:p>
            <a:endParaRPr lang="fr-CH"/>
          </a:p>
        </p:txBody>
      </p:sp>
      <p:sp>
        <p:nvSpPr>
          <p:cNvPr id="9" name="Espace réservé du numéro de diapositive 8">
            <a:extLst>
              <a:ext uri="{FF2B5EF4-FFF2-40B4-BE49-F238E27FC236}">
                <a16:creationId xmlns:a16="http://schemas.microsoft.com/office/drawing/2014/main" id="{42D17122-8C57-DC21-074C-984D80B834FF}"/>
              </a:ext>
            </a:extLst>
          </p:cNvPr>
          <p:cNvSpPr>
            <a:spLocks noGrp="1"/>
          </p:cNvSpPr>
          <p:nvPr>
            <p:ph type="sldNum" sz="quarter" idx="12"/>
          </p:nvPr>
        </p:nvSpPr>
        <p:spPr/>
        <p:txBody>
          <a:bodyPr/>
          <a:lstStyle/>
          <a:p>
            <a:fld id="{AEF34611-54B6-4155-A97E-BFC041F474CA}" type="slidenum">
              <a:rPr lang="fr-CH" smtClean="0"/>
              <a:t>‹N°›</a:t>
            </a:fld>
            <a:endParaRPr lang="fr-CH"/>
          </a:p>
        </p:txBody>
      </p:sp>
    </p:spTree>
    <p:extLst>
      <p:ext uri="{BB962C8B-B14F-4D97-AF65-F5344CB8AC3E}">
        <p14:creationId xmlns:p14="http://schemas.microsoft.com/office/powerpoint/2010/main" val="384120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32F802-F8F2-7C63-02BF-B83DFEE07B89}"/>
              </a:ext>
            </a:extLst>
          </p:cNvPr>
          <p:cNvSpPr>
            <a:spLocks noGrp="1"/>
          </p:cNvSpPr>
          <p:nvPr>
            <p:ph type="title"/>
          </p:nvPr>
        </p:nvSpPr>
        <p:spPr/>
        <p:txBody>
          <a:bodyPr/>
          <a:lstStyle/>
          <a:p>
            <a:r>
              <a:rPr lang="fr-FR"/>
              <a:t>Modifiez le style du titre</a:t>
            </a:r>
            <a:endParaRPr lang="fr-CH"/>
          </a:p>
        </p:txBody>
      </p:sp>
      <p:sp>
        <p:nvSpPr>
          <p:cNvPr id="3" name="Espace réservé de la date 2">
            <a:extLst>
              <a:ext uri="{FF2B5EF4-FFF2-40B4-BE49-F238E27FC236}">
                <a16:creationId xmlns:a16="http://schemas.microsoft.com/office/drawing/2014/main" id="{2AD0BBB8-6EC8-BEE2-7755-CCAE270DF3FC}"/>
              </a:ext>
            </a:extLst>
          </p:cNvPr>
          <p:cNvSpPr>
            <a:spLocks noGrp="1"/>
          </p:cNvSpPr>
          <p:nvPr>
            <p:ph type="dt" sz="half" idx="10"/>
          </p:nvPr>
        </p:nvSpPr>
        <p:spPr/>
        <p:txBody>
          <a:bodyPr/>
          <a:lstStyle/>
          <a:p>
            <a:fld id="{9DD77057-1996-4550-977F-757A04826538}" type="datetimeFigureOut">
              <a:rPr lang="fr-CH" smtClean="0"/>
              <a:t>02.10.2025</a:t>
            </a:fld>
            <a:endParaRPr lang="fr-CH"/>
          </a:p>
        </p:txBody>
      </p:sp>
      <p:sp>
        <p:nvSpPr>
          <p:cNvPr id="4" name="Espace réservé du pied de page 3">
            <a:extLst>
              <a:ext uri="{FF2B5EF4-FFF2-40B4-BE49-F238E27FC236}">
                <a16:creationId xmlns:a16="http://schemas.microsoft.com/office/drawing/2014/main" id="{CC60766D-F901-A0BF-23C4-12F0059ADBD9}"/>
              </a:ext>
            </a:extLst>
          </p:cNvPr>
          <p:cNvSpPr>
            <a:spLocks noGrp="1"/>
          </p:cNvSpPr>
          <p:nvPr>
            <p:ph type="ftr" sz="quarter" idx="11"/>
          </p:nvPr>
        </p:nvSpPr>
        <p:spPr/>
        <p:txBody>
          <a:bodyPr/>
          <a:lstStyle/>
          <a:p>
            <a:endParaRPr lang="fr-CH"/>
          </a:p>
        </p:txBody>
      </p:sp>
      <p:sp>
        <p:nvSpPr>
          <p:cNvPr id="5" name="Espace réservé du numéro de diapositive 4">
            <a:extLst>
              <a:ext uri="{FF2B5EF4-FFF2-40B4-BE49-F238E27FC236}">
                <a16:creationId xmlns:a16="http://schemas.microsoft.com/office/drawing/2014/main" id="{5E37AD57-C980-7966-2E31-211FCCC9CF85}"/>
              </a:ext>
            </a:extLst>
          </p:cNvPr>
          <p:cNvSpPr>
            <a:spLocks noGrp="1"/>
          </p:cNvSpPr>
          <p:nvPr>
            <p:ph type="sldNum" sz="quarter" idx="12"/>
          </p:nvPr>
        </p:nvSpPr>
        <p:spPr/>
        <p:txBody>
          <a:bodyPr/>
          <a:lstStyle/>
          <a:p>
            <a:fld id="{AEF34611-54B6-4155-A97E-BFC041F474CA}" type="slidenum">
              <a:rPr lang="fr-CH" smtClean="0"/>
              <a:t>‹N°›</a:t>
            </a:fld>
            <a:endParaRPr lang="fr-CH"/>
          </a:p>
        </p:txBody>
      </p:sp>
    </p:spTree>
    <p:extLst>
      <p:ext uri="{BB962C8B-B14F-4D97-AF65-F5344CB8AC3E}">
        <p14:creationId xmlns:p14="http://schemas.microsoft.com/office/powerpoint/2010/main" val="1611602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7853379-19B1-1D1C-1B50-97216020AB49}"/>
              </a:ext>
            </a:extLst>
          </p:cNvPr>
          <p:cNvSpPr>
            <a:spLocks noGrp="1"/>
          </p:cNvSpPr>
          <p:nvPr>
            <p:ph type="dt" sz="half" idx="10"/>
          </p:nvPr>
        </p:nvSpPr>
        <p:spPr/>
        <p:txBody>
          <a:bodyPr/>
          <a:lstStyle/>
          <a:p>
            <a:fld id="{9DD77057-1996-4550-977F-757A04826538}" type="datetimeFigureOut">
              <a:rPr lang="fr-CH" smtClean="0"/>
              <a:t>02.10.2025</a:t>
            </a:fld>
            <a:endParaRPr lang="fr-CH"/>
          </a:p>
        </p:txBody>
      </p:sp>
      <p:sp>
        <p:nvSpPr>
          <p:cNvPr id="3" name="Espace réservé du pied de page 2">
            <a:extLst>
              <a:ext uri="{FF2B5EF4-FFF2-40B4-BE49-F238E27FC236}">
                <a16:creationId xmlns:a16="http://schemas.microsoft.com/office/drawing/2014/main" id="{4C601BB8-B581-F962-43BD-5CD217462BED}"/>
              </a:ext>
            </a:extLst>
          </p:cNvPr>
          <p:cNvSpPr>
            <a:spLocks noGrp="1"/>
          </p:cNvSpPr>
          <p:nvPr>
            <p:ph type="ftr" sz="quarter" idx="11"/>
          </p:nvPr>
        </p:nvSpPr>
        <p:spPr/>
        <p:txBody>
          <a:bodyPr/>
          <a:lstStyle/>
          <a:p>
            <a:endParaRPr lang="fr-CH"/>
          </a:p>
        </p:txBody>
      </p:sp>
      <p:sp>
        <p:nvSpPr>
          <p:cNvPr id="4" name="Espace réservé du numéro de diapositive 3">
            <a:extLst>
              <a:ext uri="{FF2B5EF4-FFF2-40B4-BE49-F238E27FC236}">
                <a16:creationId xmlns:a16="http://schemas.microsoft.com/office/drawing/2014/main" id="{744FE3AF-04C7-F64B-0A81-443139C07A46}"/>
              </a:ext>
            </a:extLst>
          </p:cNvPr>
          <p:cNvSpPr>
            <a:spLocks noGrp="1"/>
          </p:cNvSpPr>
          <p:nvPr>
            <p:ph type="sldNum" sz="quarter" idx="12"/>
          </p:nvPr>
        </p:nvSpPr>
        <p:spPr/>
        <p:txBody>
          <a:bodyPr/>
          <a:lstStyle/>
          <a:p>
            <a:fld id="{AEF34611-54B6-4155-A97E-BFC041F474CA}" type="slidenum">
              <a:rPr lang="fr-CH" smtClean="0"/>
              <a:t>‹N°›</a:t>
            </a:fld>
            <a:endParaRPr lang="fr-CH"/>
          </a:p>
        </p:txBody>
      </p:sp>
    </p:spTree>
    <p:extLst>
      <p:ext uri="{BB962C8B-B14F-4D97-AF65-F5344CB8AC3E}">
        <p14:creationId xmlns:p14="http://schemas.microsoft.com/office/powerpoint/2010/main" val="2358270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58238C-8AD2-39D7-E093-B69649916F7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du contenu 2">
            <a:extLst>
              <a:ext uri="{FF2B5EF4-FFF2-40B4-BE49-F238E27FC236}">
                <a16:creationId xmlns:a16="http://schemas.microsoft.com/office/drawing/2014/main" id="{C20A3BC6-4DA3-C794-A4A9-19F1D2CDA2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a:extLst>
              <a:ext uri="{FF2B5EF4-FFF2-40B4-BE49-F238E27FC236}">
                <a16:creationId xmlns:a16="http://schemas.microsoft.com/office/drawing/2014/main" id="{96B91361-65EC-D2DE-EAC8-B2AD779CC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12B1FBA-F0AD-B353-5AB4-C242272EC8DF}"/>
              </a:ext>
            </a:extLst>
          </p:cNvPr>
          <p:cNvSpPr>
            <a:spLocks noGrp="1"/>
          </p:cNvSpPr>
          <p:nvPr>
            <p:ph type="dt" sz="half" idx="10"/>
          </p:nvPr>
        </p:nvSpPr>
        <p:spPr/>
        <p:txBody>
          <a:bodyPr/>
          <a:lstStyle/>
          <a:p>
            <a:fld id="{9DD77057-1996-4550-977F-757A04826538}" type="datetimeFigureOut">
              <a:rPr lang="fr-CH" smtClean="0"/>
              <a:t>02.10.2025</a:t>
            </a:fld>
            <a:endParaRPr lang="fr-CH"/>
          </a:p>
        </p:txBody>
      </p:sp>
      <p:sp>
        <p:nvSpPr>
          <p:cNvPr id="6" name="Espace réservé du pied de page 5">
            <a:extLst>
              <a:ext uri="{FF2B5EF4-FFF2-40B4-BE49-F238E27FC236}">
                <a16:creationId xmlns:a16="http://schemas.microsoft.com/office/drawing/2014/main" id="{12E35318-41B2-A18B-1715-FE44D3BE0D1B}"/>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D5809080-9AE4-3115-C398-B975F6EF2039}"/>
              </a:ext>
            </a:extLst>
          </p:cNvPr>
          <p:cNvSpPr>
            <a:spLocks noGrp="1"/>
          </p:cNvSpPr>
          <p:nvPr>
            <p:ph type="sldNum" sz="quarter" idx="12"/>
          </p:nvPr>
        </p:nvSpPr>
        <p:spPr/>
        <p:txBody>
          <a:bodyPr/>
          <a:lstStyle/>
          <a:p>
            <a:fld id="{AEF34611-54B6-4155-A97E-BFC041F474CA}" type="slidenum">
              <a:rPr lang="fr-CH" smtClean="0"/>
              <a:t>‹N°›</a:t>
            </a:fld>
            <a:endParaRPr lang="fr-CH"/>
          </a:p>
        </p:txBody>
      </p:sp>
    </p:spTree>
    <p:extLst>
      <p:ext uri="{BB962C8B-B14F-4D97-AF65-F5344CB8AC3E}">
        <p14:creationId xmlns:p14="http://schemas.microsoft.com/office/powerpoint/2010/main" val="862467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02D3BF-276A-B7A3-5FE2-A0BCE7E9CD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pour une image  2">
            <a:extLst>
              <a:ext uri="{FF2B5EF4-FFF2-40B4-BE49-F238E27FC236}">
                <a16:creationId xmlns:a16="http://schemas.microsoft.com/office/drawing/2014/main" id="{169824E1-F0A5-49F4-8EE0-8D2AC35E2C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a:extLst>
              <a:ext uri="{FF2B5EF4-FFF2-40B4-BE49-F238E27FC236}">
                <a16:creationId xmlns:a16="http://schemas.microsoft.com/office/drawing/2014/main" id="{35AD7FB6-70A0-1BF5-E024-683891901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CE12309-D755-B3AD-4FD4-5730B1D8C560}"/>
              </a:ext>
            </a:extLst>
          </p:cNvPr>
          <p:cNvSpPr>
            <a:spLocks noGrp="1"/>
          </p:cNvSpPr>
          <p:nvPr>
            <p:ph type="dt" sz="half" idx="10"/>
          </p:nvPr>
        </p:nvSpPr>
        <p:spPr/>
        <p:txBody>
          <a:bodyPr/>
          <a:lstStyle/>
          <a:p>
            <a:fld id="{9DD77057-1996-4550-977F-757A04826538}" type="datetimeFigureOut">
              <a:rPr lang="fr-CH" smtClean="0"/>
              <a:t>02.10.2025</a:t>
            </a:fld>
            <a:endParaRPr lang="fr-CH"/>
          </a:p>
        </p:txBody>
      </p:sp>
      <p:sp>
        <p:nvSpPr>
          <p:cNvPr id="6" name="Espace réservé du pied de page 5">
            <a:extLst>
              <a:ext uri="{FF2B5EF4-FFF2-40B4-BE49-F238E27FC236}">
                <a16:creationId xmlns:a16="http://schemas.microsoft.com/office/drawing/2014/main" id="{8DD513E7-AB6F-180C-040A-AC7B8065FE1D}"/>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9D259D61-C20C-FB06-8F39-AA28EC5FFC86}"/>
              </a:ext>
            </a:extLst>
          </p:cNvPr>
          <p:cNvSpPr>
            <a:spLocks noGrp="1"/>
          </p:cNvSpPr>
          <p:nvPr>
            <p:ph type="sldNum" sz="quarter" idx="12"/>
          </p:nvPr>
        </p:nvSpPr>
        <p:spPr/>
        <p:txBody>
          <a:bodyPr/>
          <a:lstStyle/>
          <a:p>
            <a:fld id="{AEF34611-54B6-4155-A97E-BFC041F474CA}" type="slidenum">
              <a:rPr lang="fr-CH" smtClean="0"/>
              <a:t>‹N°›</a:t>
            </a:fld>
            <a:endParaRPr lang="fr-CH"/>
          </a:p>
        </p:txBody>
      </p:sp>
    </p:spTree>
    <p:extLst>
      <p:ext uri="{BB962C8B-B14F-4D97-AF65-F5344CB8AC3E}">
        <p14:creationId xmlns:p14="http://schemas.microsoft.com/office/powerpoint/2010/main" val="257928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26E04A1-D1A3-52BD-5F80-49CA0E7E3C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50B4BE79-AEA3-4AEA-3E8E-B50E3B5754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B4B240F7-C632-6633-17FD-EEC71B660A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DD77057-1996-4550-977F-757A04826538}" type="datetimeFigureOut">
              <a:rPr lang="fr-CH" smtClean="0"/>
              <a:t>02.10.2025</a:t>
            </a:fld>
            <a:endParaRPr lang="fr-CH"/>
          </a:p>
        </p:txBody>
      </p:sp>
      <p:sp>
        <p:nvSpPr>
          <p:cNvPr id="5" name="Espace réservé du pied de page 4">
            <a:extLst>
              <a:ext uri="{FF2B5EF4-FFF2-40B4-BE49-F238E27FC236}">
                <a16:creationId xmlns:a16="http://schemas.microsoft.com/office/drawing/2014/main" id="{E384E6F2-6726-252F-4EA7-426FC47AD9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H"/>
          </a:p>
        </p:txBody>
      </p:sp>
      <p:sp>
        <p:nvSpPr>
          <p:cNvPr id="6" name="Espace réservé du numéro de diapositive 5">
            <a:extLst>
              <a:ext uri="{FF2B5EF4-FFF2-40B4-BE49-F238E27FC236}">
                <a16:creationId xmlns:a16="http://schemas.microsoft.com/office/drawing/2014/main" id="{D4E17908-0FB8-ECA8-CDA2-271C5288C8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EF34611-54B6-4155-A97E-BFC041F474CA}" type="slidenum">
              <a:rPr lang="fr-CH" smtClean="0"/>
              <a:t>‹N°›</a:t>
            </a:fld>
            <a:endParaRPr lang="fr-CH"/>
          </a:p>
        </p:txBody>
      </p:sp>
    </p:spTree>
    <p:extLst>
      <p:ext uri="{BB962C8B-B14F-4D97-AF65-F5344CB8AC3E}">
        <p14:creationId xmlns:p14="http://schemas.microsoft.com/office/powerpoint/2010/main" val="2556993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agotto_david@hot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microsoft.com/office/2007/relationships/hdphoto" Target="../media/hdphoto1.wdp"/><Relationship Id="rId13" Type="http://schemas.openxmlformats.org/officeDocument/2006/relationships/image" Target="../media/image23.png"/><Relationship Id="rId39" Type="http://schemas.openxmlformats.org/officeDocument/2006/relationships/customXml" Target="../ink/ink59.xml"/><Relationship Id="rId21" Type="http://schemas.openxmlformats.org/officeDocument/2006/relationships/image" Target="../media/image27.png"/><Relationship Id="rId34" Type="http://schemas.openxmlformats.org/officeDocument/2006/relationships/customXml" Target="../ink/ink56.xml"/><Relationship Id="rId42" Type="http://schemas.openxmlformats.org/officeDocument/2006/relationships/image" Target="../media/image34.png"/><Relationship Id="rId47" Type="http://schemas.microsoft.com/office/2017/06/relationships/model3d" Target="../media/model3d1.glb"/><Relationship Id="rId25" Type="http://schemas.openxmlformats.org/officeDocument/2006/relationships/image" Target="../media/image18.png"/><Relationship Id="rId7" Type="http://schemas.openxmlformats.org/officeDocument/2006/relationships/image" Target="../media/image201.png"/><Relationship Id="rId33" Type="http://schemas.openxmlformats.org/officeDocument/2006/relationships/customXml" Target="../ink/ink55.xml"/><Relationship Id="rId17" Type="http://schemas.openxmlformats.org/officeDocument/2006/relationships/image" Target="../media/image25.png"/><Relationship Id="rId38" Type="http://schemas.openxmlformats.org/officeDocument/2006/relationships/image" Target="../media/image32.png"/><Relationship Id="rId46" Type="http://schemas.openxmlformats.org/officeDocument/2006/relationships/image" Target="../media/image36.png"/><Relationship Id="rId2" Type="http://schemas.openxmlformats.org/officeDocument/2006/relationships/customXml" Target="../ink/ink47.xml"/><Relationship Id="rId29" Type="http://schemas.openxmlformats.org/officeDocument/2006/relationships/customXml" Target="../ink/ink51.xml"/><Relationship Id="rId41" Type="http://schemas.openxmlformats.org/officeDocument/2006/relationships/customXml" Target="../ink/ink60.xml"/><Relationship Id="rId1" Type="http://schemas.openxmlformats.org/officeDocument/2006/relationships/slideLayout" Target="../slideLayouts/slideLayout7.xml"/><Relationship Id="rId24" Type="http://schemas.openxmlformats.org/officeDocument/2006/relationships/customXml" Target="../ink/ink48.xml"/><Relationship Id="rId11" Type="http://schemas.openxmlformats.org/officeDocument/2006/relationships/image" Target="../media/image221.png"/><Relationship Id="rId32" Type="http://schemas.openxmlformats.org/officeDocument/2006/relationships/customXml" Target="../ink/ink54.xml"/><Relationship Id="rId37" Type="http://schemas.openxmlformats.org/officeDocument/2006/relationships/customXml" Target="../ink/ink58.xml"/><Relationship Id="rId40" Type="http://schemas.openxmlformats.org/officeDocument/2006/relationships/image" Target="../media/image33.png"/><Relationship Id="rId45" Type="http://schemas.openxmlformats.org/officeDocument/2006/relationships/customXml" Target="../ink/ink62.xml"/><Relationship Id="rId23" Type="http://schemas.openxmlformats.org/officeDocument/2006/relationships/image" Target="../media/image28.png"/><Relationship Id="rId5" Type="http://schemas.openxmlformats.org/officeDocument/2006/relationships/image" Target="../media/image190.png"/><Relationship Id="rId28" Type="http://schemas.openxmlformats.org/officeDocument/2006/relationships/customXml" Target="../ink/ink50.xml"/><Relationship Id="rId15" Type="http://schemas.openxmlformats.org/officeDocument/2006/relationships/image" Target="../media/image24.png"/><Relationship Id="rId36" Type="http://schemas.openxmlformats.org/officeDocument/2006/relationships/image" Target="../media/image31.png"/><Relationship Id="rId49" Type="http://schemas.openxmlformats.org/officeDocument/2006/relationships/image" Target="../media/image37.png"/><Relationship Id="rId31" Type="http://schemas.openxmlformats.org/officeDocument/2006/relationships/customXml" Target="../ink/ink53.xml"/><Relationship Id="rId19" Type="http://schemas.openxmlformats.org/officeDocument/2006/relationships/image" Target="../media/image26.png"/><Relationship Id="rId44" Type="http://schemas.openxmlformats.org/officeDocument/2006/relationships/image" Target="../media/image35.png"/><Relationship Id="rId27" Type="http://schemas.openxmlformats.org/officeDocument/2006/relationships/customXml" Target="../ink/ink49.xml"/><Relationship Id="rId9" Type="http://schemas.openxmlformats.org/officeDocument/2006/relationships/image" Target="../media/image211.png"/><Relationship Id="rId30" Type="http://schemas.openxmlformats.org/officeDocument/2006/relationships/customXml" Target="../ink/ink52.xml"/><Relationship Id="rId35" Type="http://schemas.openxmlformats.org/officeDocument/2006/relationships/customXml" Target="../ink/ink57.xml"/><Relationship Id="rId43" Type="http://schemas.openxmlformats.org/officeDocument/2006/relationships/customXml" Target="../ink/ink61.xml"/><Relationship Id="rId48" Type="http://schemas.openxmlformats.org/officeDocument/2006/relationships/hyperlink" Target="https://www.remix3d.com/details/G009SX7VH607"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customXml" Target="../ink/ink66.xml"/><Relationship Id="rId13" Type="http://schemas.openxmlformats.org/officeDocument/2006/relationships/image" Target="../media/image210.png"/><Relationship Id="rId18" Type="http://schemas.openxmlformats.org/officeDocument/2006/relationships/customXml" Target="../ink/ink71.xml"/><Relationship Id="rId3" Type="http://schemas.openxmlformats.org/officeDocument/2006/relationships/image" Target="../media/image161.png"/><Relationship Id="rId7" Type="http://schemas.openxmlformats.org/officeDocument/2006/relationships/image" Target="../media/image180.png"/><Relationship Id="rId12" Type="http://schemas.openxmlformats.org/officeDocument/2006/relationships/customXml" Target="../ink/ink68.xml"/><Relationship Id="rId17" Type="http://schemas.openxmlformats.org/officeDocument/2006/relationships/image" Target="../media/image230.png"/><Relationship Id="rId2" Type="http://schemas.openxmlformats.org/officeDocument/2006/relationships/customXml" Target="../ink/ink63.xml"/><Relationship Id="rId16" Type="http://schemas.openxmlformats.org/officeDocument/2006/relationships/customXml" Target="../ink/ink70.xml"/><Relationship Id="rId1" Type="http://schemas.openxmlformats.org/officeDocument/2006/relationships/slideLayout" Target="../slideLayouts/slideLayout7.xml"/><Relationship Id="rId6" Type="http://schemas.openxmlformats.org/officeDocument/2006/relationships/customXml" Target="../ink/ink65.xml"/><Relationship Id="rId11" Type="http://schemas.openxmlformats.org/officeDocument/2006/relationships/image" Target="../media/image200.png"/><Relationship Id="rId5" Type="http://schemas.openxmlformats.org/officeDocument/2006/relationships/image" Target="../media/image171.png"/><Relationship Id="rId15" Type="http://schemas.openxmlformats.org/officeDocument/2006/relationships/image" Target="../media/image220.png"/><Relationship Id="rId10" Type="http://schemas.openxmlformats.org/officeDocument/2006/relationships/customXml" Target="../ink/ink67.xml"/><Relationship Id="rId19" Type="http://schemas.openxmlformats.org/officeDocument/2006/relationships/image" Target="../media/image240.png"/><Relationship Id="rId4" Type="http://schemas.openxmlformats.org/officeDocument/2006/relationships/customXml" Target="../ink/ink64.xml"/><Relationship Id="rId9" Type="http://schemas.openxmlformats.org/officeDocument/2006/relationships/image" Target="../media/image191.png"/><Relationship Id="rId14" Type="http://schemas.openxmlformats.org/officeDocument/2006/relationships/customXml" Target="../ink/ink6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media/image12.png"/><Relationship Id="rId18" Type="http://schemas.openxmlformats.org/officeDocument/2006/relationships/customXml" Target="../ink/ink13.xml"/><Relationship Id="rId3" Type="http://schemas.openxmlformats.org/officeDocument/2006/relationships/image" Target="../media/image7.png"/><Relationship Id="rId21" Type="http://schemas.openxmlformats.org/officeDocument/2006/relationships/image" Target="../media/image16.png"/><Relationship Id="rId7" Type="http://schemas.openxmlformats.org/officeDocument/2006/relationships/image" Target="../media/image9.png"/><Relationship Id="rId12" Type="http://schemas.openxmlformats.org/officeDocument/2006/relationships/customXml" Target="../ink/ink10.xml"/><Relationship Id="rId17" Type="http://schemas.openxmlformats.org/officeDocument/2006/relationships/image" Target="../media/image14.png"/><Relationship Id="rId2" Type="http://schemas.openxmlformats.org/officeDocument/2006/relationships/customXml" Target="../ink/ink5.xml"/><Relationship Id="rId16" Type="http://schemas.openxmlformats.org/officeDocument/2006/relationships/customXml" Target="../ink/ink12.xml"/><Relationship Id="rId20" Type="http://schemas.openxmlformats.org/officeDocument/2006/relationships/customXml" Target="../ink/ink14.xml"/><Relationship Id="rId1" Type="http://schemas.openxmlformats.org/officeDocument/2006/relationships/slideLayout" Target="../slideLayouts/slideLayout7.xml"/><Relationship Id="rId6" Type="http://schemas.openxmlformats.org/officeDocument/2006/relationships/customXml" Target="../ink/ink7.xml"/><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23" Type="http://schemas.openxmlformats.org/officeDocument/2006/relationships/image" Target="../media/image17.png"/><Relationship Id="rId10" Type="http://schemas.openxmlformats.org/officeDocument/2006/relationships/customXml" Target="../ink/ink9.xml"/><Relationship Id="rId19" Type="http://schemas.openxmlformats.org/officeDocument/2006/relationships/image" Target="../media/image15.png"/><Relationship Id="rId4" Type="http://schemas.openxmlformats.org/officeDocument/2006/relationships/customXml" Target="../ink/ink6.xml"/><Relationship Id="rId9" Type="http://schemas.openxmlformats.org/officeDocument/2006/relationships/image" Target="../media/image10.png"/><Relationship Id="rId14" Type="http://schemas.openxmlformats.org/officeDocument/2006/relationships/customXml" Target="../ink/ink11.xml"/><Relationship Id="rId22" Type="http://schemas.openxmlformats.org/officeDocument/2006/relationships/customXml" Target="../ink/ink15.xml"/></Relationships>
</file>

<file path=ppt/slides/_rels/slide5.xml.rels><?xml version="1.0" encoding="UTF-8" standalone="yes"?>
<Relationships xmlns="http://schemas.openxmlformats.org/package/2006/relationships"><Relationship Id="rId8" Type="http://schemas.openxmlformats.org/officeDocument/2006/relationships/customXml" Target="../ink/ink19.xml"/><Relationship Id="rId13" Type="http://schemas.openxmlformats.org/officeDocument/2006/relationships/image" Target="../media/image70.png"/><Relationship Id="rId3" Type="http://schemas.openxmlformats.org/officeDocument/2006/relationships/image" Target="../media/image29.png"/><Relationship Id="rId7" Type="http://schemas.openxmlformats.org/officeDocument/2006/relationships/image" Target="../media/image40.png"/><Relationship Id="rId12" Type="http://schemas.openxmlformats.org/officeDocument/2006/relationships/customXml" Target="../ink/ink21.xml"/><Relationship Id="rId17" Type="http://schemas.openxmlformats.org/officeDocument/2006/relationships/customXml" Target="../ink/ink25.xml"/><Relationship Id="rId2" Type="http://schemas.openxmlformats.org/officeDocument/2006/relationships/customXml" Target="../ink/ink16.xml"/><Relationship Id="rId16" Type="http://schemas.openxmlformats.org/officeDocument/2006/relationships/customXml" Target="../ink/ink24.xml"/><Relationship Id="rId1" Type="http://schemas.openxmlformats.org/officeDocument/2006/relationships/slideLayout" Target="../slideLayouts/slideLayout7.xml"/><Relationship Id="rId6" Type="http://schemas.openxmlformats.org/officeDocument/2006/relationships/customXml" Target="../ink/ink18.xml"/><Relationship Id="rId11" Type="http://schemas.openxmlformats.org/officeDocument/2006/relationships/image" Target="../media/image60.png"/><Relationship Id="rId5" Type="http://schemas.openxmlformats.org/officeDocument/2006/relationships/image" Target="../media/image30.png"/><Relationship Id="rId15" Type="http://schemas.openxmlformats.org/officeDocument/2006/relationships/customXml" Target="../ink/ink23.xml"/><Relationship Id="rId10" Type="http://schemas.openxmlformats.org/officeDocument/2006/relationships/customXml" Target="../ink/ink20.xml"/><Relationship Id="rId4" Type="http://schemas.openxmlformats.org/officeDocument/2006/relationships/customXml" Target="../ink/ink17.xml"/><Relationship Id="rId9" Type="http://schemas.openxmlformats.org/officeDocument/2006/relationships/image" Target="../media/image50.png"/><Relationship Id="rId14" Type="http://schemas.openxmlformats.org/officeDocument/2006/relationships/customXml" Target="../ink/ink2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customXml" Target="../ink/ink31.xml"/><Relationship Id="rId3" Type="http://schemas.openxmlformats.org/officeDocument/2006/relationships/customXml" Target="../ink/ink26.xml"/><Relationship Id="rId7" Type="http://schemas.openxmlformats.org/officeDocument/2006/relationships/customXml" Target="../ink/ink28.xml"/><Relationship Id="rId12" Type="http://schemas.openxmlformats.org/officeDocument/2006/relationships/image" Target="../media/image20.png"/><Relationship Id="rId2" Type="http://schemas.openxmlformats.org/officeDocument/2006/relationships/image" Target="../media/image19.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30.png"/><Relationship Id="rId11" Type="http://schemas.openxmlformats.org/officeDocument/2006/relationships/customXml" Target="../ink/ink30.xml"/><Relationship Id="rId5" Type="http://schemas.openxmlformats.org/officeDocument/2006/relationships/customXml" Target="../ink/ink27.xml"/><Relationship Id="rId15" Type="http://schemas.openxmlformats.org/officeDocument/2006/relationships/customXml" Target="../ink/ink32.xml"/><Relationship Id="rId10" Type="http://schemas.openxmlformats.org/officeDocument/2006/relationships/image" Target="../media/image150.png"/><Relationship Id="rId4" Type="http://schemas.openxmlformats.org/officeDocument/2006/relationships/image" Target="../media/image120.png"/><Relationship Id="rId9" Type="http://schemas.openxmlformats.org/officeDocument/2006/relationships/customXml" Target="../ink/ink29.xml"/><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60.png"/><Relationship Id="rId7" Type="http://schemas.openxmlformats.org/officeDocument/2006/relationships/customXml" Target="../ink/ink36.xml"/><Relationship Id="rId2" Type="http://schemas.openxmlformats.org/officeDocument/2006/relationships/customXml" Target="../ink/ink33.xml"/><Relationship Id="rId1" Type="http://schemas.openxmlformats.org/officeDocument/2006/relationships/slideLayout" Target="../slideLayouts/slideLayout7.xml"/><Relationship Id="rId6" Type="http://schemas.openxmlformats.org/officeDocument/2006/relationships/customXml" Target="../ink/ink35.xml"/><Relationship Id="rId5" Type="http://schemas.openxmlformats.org/officeDocument/2006/relationships/image" Target="../media/image170.png"/><Relationship Id="rId4" Type="http://schemas.openxmlformats.org/officeDocument/2006/relationships/customXml" Target="../ink/ink34.xml"/></Relationships>
</file>

<file path=ppt/slides/_rels/slide9.xml.rels><?xml version="1.0" encoding="UTF-8" standalone="yes"?>
<Relationships xmlns="http://schemas.openxmlformats.org/package/2006/relationships"><Relationship Id="rId8" Type="http://schemas.openxmlformats.org/officeDocument/2006/relationships/customXml" Target="../ink/ink39.xml"/><Relationship Id="rId13" Type="http://schemas.openxmlformats.org/officeDocument/2006/relationships/image" Target="../media/image23.png"/><Relationship Id="rId18" Type="http://schemas.openxmlformats.org/officeDocument/2006/relationships/customXml" Target="../ink/ink44.xml"/><Relationship Id="rId3" Type="http://schemas.microsoft.com/office/2007/relationships/hdphoto" Target="../media/hdphoto1.wdp"/><Relationship Id="rId21" Type="http://schemas.openxmlformats.org/officeDocument/2006/relationships/image" Target="../media/image27.png"/><Relationship Id="rId7" Type="http://schemas.openxmlformats.org/officeDocument/2006/relationships/image" Target="../media/image201.png"/><Relationship Id="rId12" Type="http://schemas.openxmlformats.org/officeDocument/2006/relationships/customXml" Target="../ink/ink41.xml"/><Relationship Id="rId17" Type="http://schemas.openxmlformats.org/officeDocument/2006/relationships/image" Target="../media/image25.png"/><Relationship Id="rId2" Type="http://schemas.openxmlformats.org/officeDocument/2006/relationships/image" Target="../media/image18.png"/><Relationship Id="rId16" Type="http://schemas.openxmlformats.org/officeDocument/2006/relationships/customXml" Target="../ink/ink43.xml"/><Relationship Id="rId20" Type="http://schemas.openxmlformats.org/officeDocument/2006/relationships/customXml" Target="../ink/ink45.xml"/><Relationship Id="rId1" Type="http://schemas.openxmlformats.org/officeDocument/2006/relationships/slideLayout" Target="../slideLayouts/slideLayout7.xml"/><Relationship Id="rId6" Type="http://schemas.openxmlformats.org/officeDocument/2006/relationships/customXml" Target="../ink/ink38.xml"/><Relationship Id="rId11" Type="http://schemas.openxmlformats.org/officeDocument/2006/relationships/image" Target="../media/image221.png"/><Relationship Id="rId5" Type="http://schemas.openxmlformats.org/officeDocument/2006/relationships/image" Target="../media/image190.png"/><Relationship Id="rId15" Type="http://schemas.openxmlformats.org/officeDocument/2006/relationships/image" Target="../media/image24.png"/><Relationship Id="rId23" Type="http://schemas.openxmlformats.org/officeDocument/2006/relationships/image" Target="../media/image28.png"/><Relationship Id="rId10" Type="http://schemas.openxmlformats.org/officeDocument/2006/relationships/customXml" Target="../ink/ink40.xml"/><Relationship Id="rId19" Type="http://schemas.openxmlformats.org/officeDocument/2006/relationships/image" Target="../media/image26.png"/><Relationship Id="rId4" Type="http://schemas.openxmlformats.org/officeDocument/2006/relationships/customXml" Target="../ink/ink37.xml"/><Relationship Id="rId9" Type="http://schemas.openxmlformats.org/officeDocument/2006/relationships/image" Target="../media/image211.png"/><Relationship Id="rId14" Type="http://schemas.openxmlformats.org/officeDocument/2006/relationships/customXml" Target="../ink/ink42.xml"/><Relationship Id="rId22" Type="http://schemas.openxmlformats.org/officeDocument/2006/relationships/customXml" Target="../ink/ink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1CEE5E-8710-A0B3-997C-1338ECF2A638}"/>
              </a:ext>
            </a:extLst>
          </p:cNvPr>
          <p:cNvSpPr>
            <a:spLocks noGrp="1"/>
          </p:cNvSpPr>
          <p:nvPr>
            <p:ph type="ctrTitle"/>
          </p:nvPr>
        </p:nvSpPr>
        <p:spPr>
          <a:xfrm>
            <a:off x="1170562" y="1978397"/>
            <a:ext cx="9850877" cy="2387600"/>
          </a:xfrm>
        </p:spPr>
        <p:txBody>
          <a:bodyPr>
            <a:normAutofit fontScale="90000"/>
          </a:bodyPr>
          <a:lstStyle/>
          <a:p>
            <a:r>
              <a:rPr lang="fr-CH" dirty="0">
                <a:latin typeface="Arial Black" panose="020B0A04020102020204" pitchFamily="34" charset="0"/>
              </a:rPr>
              <a:t>Vers un usage marxiste du mot «productivisme»?</a:t>
            </a:r>
          </a:p>
        </p:txBody>
      </p:sp>
      <p:sp>
        <p:nvSpPr>
          <p:cNvPr id="6" name="Titre 1">
            <a:extLst>
              <a:ext uri="{FF2B5EF4-FFF2-40B4-BE49-F238E27FC236}">
                <a16:creationId xmlns:a16="http://schemas.microsoft.com/office/drawing/2014/main" id="{DF643B3C-02ED-21E7-1559-372FB06C2517}"/>
              </a:ext>
            </a:extLst>
          </p:cNvPr>
          <p:cNvSpPr txBox="1">
            <a:spLocks/>
          </p:cNvSpPr>
          <p:nvPr/>
        </p:nvSpPr>
        <p:spPr>
          <a:xfrm>
            <a:off x="1413754" y="4747097"/>
            <a:ext cx="9144000" cy="11526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2400" dirty="0">
                <a:latin typeface="+mn-lt"/>
              </a:rPr>
              <a:t>David Pagotto</a:t>
            </a:r>
          </a:p>
          <a:p>
            <a:r>
              <a:rPr lang="fr-CH" sz="2400" dirty="0">
                <a:latin typeface="+mn-lt"/>
                <a:hlinkClick r:id="rId2"/>
              </a:rPr>
              <a:t>pagotto_david@hotmail.com</a:t>
            </a:r>
            <a:endParaRPr lang="fr-CH" sz="2400" dirty="0">
              <a:latin typeface="+mn-lt"/>
            </a:endParaRPr>
          </a:p>
          <a:p>
            <a:r>
              <a:rPr lang="fr-CH" sz="2400" dirty="0">
                <a:latin typeface="+mn-lt"/>
              </a:rPr>
              <a:t>GVP – octobre 2025</a:t>
            </a:r>
          </a:p>
        </p:txBody>
      </p:sp>
    </p:spTree>
    <p:extLst>
      <p:ext uri="{BB962C8B-B14F-4D97-AF65-F5344CB8AC3E}">
        <p14:creationId xmlns:p14="http://schemas.microsoft.com/office/powerpoint/2010/main" val="16675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4EFBE-588A-5755-15C1-7921BEAA3060}"/>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7" name="Encre 56">
                <a:extLst>
                  <a:ext uri="{FF2B5EF4-FFF2-40B4-BE49-F238E27FC236}">
                    <a16:creationId xmlns:a16="http://schemas.microsoft.com/office/drawing/2014/main" id="{5C11B17F-9B54-F11A-8A26-530EF335890A}"/>
                  </a:ext>
                </a:extLst>
              </p14:cNvPr>
              <p14:cNvContentPartPr/>
              <p14:nvPr/>
            </p14:nvContentPartPr>
            <p14:xfrm>
              <a:off x="2580400" y="4663400"/>
              <a:ext cx="281880" cy="303480"/>
            </p14:xfrm>
          </p:contentPart>
        </mc:Choice>
        <mc:Fallback xmlns="">
          <p:pic>
            <p:nvPicPr>
              <p:cNvPr id="57" name="Encre 56">
                <a:extLst>
                  <a:ext uri="{FF2B5EF4-FFF2-40B4-BE49-F238E27FC236}">
                    <a16:creationId xmlns:a16="http://schemas.microsoft.com/office/drawing/2014/main" id="{9F83FE63-AA23-474B-7D4F-FF96FFA56EEC}"/>
                  </a:ext>
                </a:extLst>
              </p:cNvPr>
              <p:cNvPicPr/>
              <p:nvPr/>
            </p:nvPicPr>
            <p:blipFill>
              <a:blip r:embed="rId23"/>
              <a:stretch>
                <a:fillRect/>
              </a:stretch>
            </p:blipFill>
            <p:spPr>
              <a:xfrm>
                <a:off x="2571400" y="4654400"/>
                <a:ext cx="29952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7" name="Encre 46">
                <a:extLst>
                  <a:ext uri="{FF2B5EF4-FFF2-40B4-BE49-F238E27FC236}">
                    <a16:creationId xmlns:a16="http://schemas.microsoft.com/office/drawing/2014/main" id="{B9F984D2-ADF5-D559-E1B0-CA0B3EA0383C}"/>
                  </a:ext>
                </a:extLst>
              </p14:cNvPr>
              <p14:cNvContentPartPr/>
              <p14:nvPr/>
            </p14:nvContentPartPr>
            <p14:xfrm>
              <a:off x="2659960" y="4104680"/>
              <a:ext cx="185400" cy="822240"/>
            </p14:xfrm>
          </p:contentPart>
        </mc:Choice>
        <mc:Fallback xmlns="">
          <p:pic>
            <p:nvPicPr>
              <p:cNvPr id="47" name="Encre 46">
                <a:extLst>
                  <a:ext uri="{FF2B5EF4-FFF2-40B4-BE49-F238E27FC236}">
                    <a16:creationId xmlns:a16="http://schemas.microsoft.com/office/drawing/2014/main" id="{CAAFF292-B477-C1EC-BAE1-163FF7975B36}"/>
                  </a:ext>
                </a:extLst>
              </p:cNvPr>
              <p:cNvPicPr/>
              <p:nvPr/>
            </p:nvPicPr>
            <p:blipFill>
              <a:blip r:embed="rId21"/>
              <a:stretch>
                <a:fillRect/>
              </a:stretch>
            </p:blipFill>
            <p:spPr>
              <a:xfrm>
                <a:off x="2650960" y="4095680"/>
                <a:ext cx="203040" cy="839880"/>
              </a:xfrm>
              <a:prstGeom prst="rect">
                <a:avLst/>
              </a:prstGeom>
            </p:spPr>
          </p:pic>
        </mc:Fallback>
      </mc:AlternateContent>
      <p:sp>
        <p:nvSpPr>
          <p:cNvPr id="32" name="ZoneTexte 31">
            <a:extLst>
              <a:ext uri="{FF2B5EF4-FFF2-40B4-BE49-F238E27FC236}">
                <a16:creationId xmlns:a16="http://schemas.microsoft.com/office/drawing/2014/main" id="{48D733D5-EDF5-1EC7-14E3-DC7030E95B91}"/>
              </a:ext>
            </a:extLst>
          </p:cNvPr>
          <p:cNvSpPr txBox="1"/>
          <p:nvPr/>
        </p:nvSpPr>
        <p:spPr>
          <a:xfrm>
            <a:off x="73810" y="-240976"/>
            <a:ext cx="3329629" cy="1107996"/>
          </a:xfrm>
          <a:prstGeom prst="rect">
            <a:avLst/>
          </a:prstGeom>
          <a:noFill/>
        </p:spPr>
        <p:txBody>
          <a:bodyPr wrap="none" rtlCol="0">
            <a:spAutoFit/>
          </a:bodyPr>
          <a:lstStyle/>
          <a:p>
            <a:r>
              <a:rPr lang="fr-CH" sz="6600" b="1" dirty="0">
                <a:solidFill>
                  <a:schemeClr val="bg1">
                    <a:lumMod val="85000"/>
                  </a:schemeClr>
                </a:solidFill>
              </a:rPr>
              <a:t>TRAVAIL</a:t>
            </a:r>
          </a:p>
        </p:txBody>
      </p:sp>
      <p:sp>
        <p:nvSpPr>
          <p:cNvPr id="2" name="ZoneTexte 1">
            <a:extLst>
              <a:ext uri="{FF2B5EF4-FFF2-40B4-BE49-F238E27FC236}">
                <a16:creationId xmlns:a16="http://schemas.microsoft.com/office/drawing/2014/main" id="{257E2E19-4CC8-84CB-E65F-2F668A126126}"/>
              </a:ext>
            </a:extLst>
          </p:cNvPr>
          <p:cNvSpPr txBox="1"/>
          <p:nvPr/>
        </p:nvSpPr>
        <p:spPr>
          <a:xfrm>
            <a:off x="4279026" y="10831"/>
            <a:ext cx="1406154" cy="707886"/>
          </a:xfrm>
          <a:prstGeom prst="rect">
            <a:avLst/>
          </a:prstGeom>
          <a:noFill/>
        </p:spPr>
        <p:txBody>
          <a:bodyPr wrap="none" rtlCol="0">
            <a:spAutoFit/>
          </a:bodyPr>
          <a:lstStyle/>
          <a:p>
            <a:r>
              <a:rPr lang="fr-CH" sz="4000" dirty="0"/>
              <a:t>P … P</a:t>
            </a:r>
          </a:p>
        </p:txBody>
      </p:sp>
      <p:sp>
        <p:nvSpPr>
          <p:cNvPr id="11" name="Accolade fermante 10">
            <a:extLst>
              <a:ext uri="{FF2B5EF4-FFF2-40B4-BE49-F238E27FC236}">
                <a16:creationId xmlns:a16="http://schemas.microsoft.com/office/drawing/2014/main" id="{9B9147A5-9DFF-D1CE-B2E3-E76E300D8871}"/>
              </a:ext>
            </a:extLst>
          </p:cNvPr>
          <p:cNvSpPr/>
          <p:nvPr/>
        </p:nvSpPr>
        <p:spPr>
          <a:xfrm rot="16200000" flipV="1">
            <a:off x="4794185" y="-3883262"/>
            <a:ext cx="361509" cy="9418323"/>
          </a:xfrm>
          <a:prstGeom prst="rightBrace">
            <a:avLst>
              <a:gd name="adj1" fmla="val 72045"/>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15" name="ZoneTexte 14">
            <a:extLst>
              <a:ext uri="{FF2B5EF4-FFF2-40B4-BE49-F238E27FC236}">
                <a16:creationId xmlns:a16="http://schemas.microsoft.com/office/drawing/2014/main" id="{B6CFF74F-057F-EC9B-EA80-85555A6AA76F}"/>
              </a:ext>
            </a:extLst>
          </p:cNvPr>
          <p:cNvSpPr txBox="1"/>
          <p:nvPr/>
        </p:nvSpPr>
        <p:spPr>
          <a:xfrm>
            <a:off x="70440" y="1605969"/>
            <a:ext cx="580905" cy="707886"/>
          </a:xfrm>
          <a:prstGeom prst="rect">
            <a:avLst/>
          </a:prstGeom>
          <a:noFill/>
        </p:spPr>
        <p:txBody>
          <a:bodyPr wrap="square" rtlCol="0">
            <a:spAutoFit/>
          </a:bodyPr>
          <a:lstStyle/>
          <a:p>
            <a:r>
              <a:rPr lang="fr-FR" sz="4000" dirty="0"/>
              <a:t>A</a:t>
            </a:r>
            <a:endParaRPr lang="fr-CH" sz="4000" dirty="0"/>
          </a:p>
        </p:txBody>
      </p:sp>
      <p:cxnSp>
        <p:nvCxnSpPr>
          <p:cNvPr id="16" name="Connecteur droit 15">
            <a:extLst>
              <a:ext uri="{FF2B5EF4-FFF2-40B4-BE49-F238E27FC236}">
                <a16:creationId xmlns:a16="http://schemas.microsoft.com/office/drawing/2014/main" id="{317B1668-A03A-AE46-4D95-19902878AC12}"/>
              </a:ext>
            </a:extLst>
          </p:cNvPr>
          <p:cNvCxnSpPr>
            <a:cxnSpLocks/>
          </p:cNvCxnSpPr>
          <p:nvPr/>
        </p:nvCxnSpPr>
        <p:spPr>
          <a:xfrm>
            <a:off x="740659" y="1959912"/>
            <a:ext cx="594951" cy="0"/>
          </a:xfrm>
          <a:prstGeom prst="line">
            <a:avLst/>
          </a:prstGeom>
          <a:ln w="28575"/>
        </p:spPr>
        <p:style>
          <a:lnRef idx="1">
            <a:schemeClr val="dk1"/>
          </a:lnRef>
          <a:fillRef idx="0">
            <a:schemeClr val="dk1"/>
          </a:fillRef>
          <a:effectRef idx="0">
            <a:schemeClr val="dk1"/>
          </a:effectRef>
          <a:fontRef idx="minor">
            <a:schemeClr val="tx1"/>
          </a:fontRef>
        </p:style>
      </p:cxnSp>
      <p:sp>
        <p:nvSpPr>
          <p:cNvPr id="17" name="ZoneTexte 16">
            <a:extLst>
              <a:ext uri="{FF2B5EF4-FFF2-40B4-BE49-F238E27FC236}">
                <a16:creationId xmlns:a16="http://schemas.microsoft.com/office/drawing/2014/main" id="{2191437C-5761-EC5C-F722-4B1CF06B9726}"/>
              </a:ext>
            </a:extLst>
          </p:cNvPr>
          <p:cNvSpPr txBox="1"/>
          <p:nvPr/>
        </p:nvSpPr>
        <p:spPr>
          <a:xfrm>
            <a:off x="1517460" y="1605969"/>
            <a:ext cx="670537" cy="707886"/>
          </a:xfrm>
          <a:prstGeom prst="rect">
            <a:avLst/>
          </a:prstGeom>
          <a:noFill/>
        </p:spPr>
        <p:txBody>
          <a:bodyPr wrap="square" rtlCol="0">
            <a:spAutoFit/>
          </a:bodyPr>
          <a:lstStyle/>
          <a:p>
            <a:r>
              <a:rPr lang="fr-FR" sz="4000" dirty="0"/>
              <a:t>M</a:t>
            </a:r>
            <a:endParaRPr lang="fr-CH" sz="4000" dirty="0"/>
          </a:p>
        </p:txBody>
      </p:sp>
      <p:sp>
        <p:nvSpPr>
          <p:cNvPr id="20" name="Accolade ouvrante 19">
            <a:extLst>
              <a:ext uri="{FF2B5EF4-FFF2-40B4-BE49-F238E27FC236}">
                <a16:creationId xmlns:a16="http://schemas.microsoft.com/office/drawing/2014/main" id="{26F507D9-007A-9368-D897-2C8584CDD4A4}"/>
              </a:ext>
            </a:extLst>
          </p:cNvPr>
          <p:cNvSpPr/>
          <p:nvPr/>
        </p:nvSpPr>
        <p:spPr>
          <a:xfrm>
            <a:off x="2201726" y="1334306"/>
            <a:ext cx="199820" cy="1198880"/>
          </a:xfrm>
          <a:prstGeom prst="leftBrace">
            <a:avLst>
              <a:gd name="adj1" fmla="val 84602"/>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44" name="ZoneTexte 43">
            <a:extLst>
              <a:ext uri="{FF2B5EF4-FFF2-40B4-BE49-F238E27FC236}">
                <a16:creationId xmlns:a16="http://schemas.microsoft.com/office/drawing/2014/main" id="{A737AE50-7CFC-E37B-EC73-7A7C4134A3E1}"/>
              </a:ext>
            </a:extLst>
          </p:cNvPr>
          <p:cNvSpPr txBox="1"/>
          <p:nvPr/>
        </p:nvSpPr>
        <p:spPr>
          <a:xfrm>
            <a:off x="2467613" y="1185461"/>
            <a:ext cx="854734" cy="707886"/>
          </a:xfrm>
          <a:prstGeom prst="rect">
            <a:avLst/>
          </a:prstGeom>
          <a:noFill/>
        </p:spPr>
        <p:txBody>
          <a:bodyPr wrap="square" rtlCol="0">
            <a:spAutoFit/>
          </a:bodyPr>
          <a:lstStyle/>
          <a:p>
            <a:r>
              <a:rPr lang="fr-FR" sz="4000" dirty="0"/>
              <a:t>FT</a:t>
            </a:r>
            <a:endParaRPr lang="fr-CH" sz="4000" dirty="0"/>
          </a:p>
        </p:txBody>
      </p:sp>
      <p:sp>
        <p:nvSpPr>
          <p:cNvPr id="45" name="ZoneTexte 44">
            <a:extLst>
              <a:ext uri="{FF2B5EF4-FFF2-40B4-BE49-F238E27FC236}">
                <a16:creationId xmlns:a16="http://schemas.microsoft.com/office/drawing/2014/main" id="{966B1366-5A11-9B43-1811-5695108629C6}"/>
              </a:ext>
            </a:extLst>
          </p:cNvPr>
          <p:cNvSpPr txBox="1"/>
          <p:nvPr/>
        </p:nvSpPr>
        <p:spPr>
          <a:xfrm>
            <a:off x="2467612" y="1928296"/>
            <a:ext cx="1219965" cy="707886"/>
          </a:xfrm>
          <a:prstGeom prst="rect">
            <a:avLst/>
          </a:prstGeom>
          <a:noFill/>
        </p:spPr>
        <p:txBody>
          <a:bodyPr wrap="square" rtlCol="0">
            <a:spAutoFit/>
          </a:bodyPr>
          <a:lstStyle/>
          <a:p>
            <a:r>
              <a:rPr lang="fr-FR" sz="4000" dirty="0"/>
              <a:t>MP</a:t>
            </a:r>
            <a:endParaRPr lang="fr-CH" sz="4000" dirty="0"/>
          </a:p>
        </p:txBody>
      </p:sp>
      <p:sp>
        <p:nvSpPr>
          <p:cNvPr id="48" name="ZoneTexte 47">
            <a:extLst>
              <a:ext uri="{FF2B5EF4-FFF2-40B4-BE49-F238E27FC236}">
                <a16:creationId xmlns:a16="http://schemas.microsoft.com/office/drawing/2014/main" id="{11F5D8B6-362C-9D11-9D20-153FDB5516C7}"/>
              </a:ext>
            </a:extLst>
          </p:cNvPr>
          <p:cNvSpPr txBox="1"/>
          <p:nvPr/>
        </p:nvSpPr>
        <p:spPr>
          <a:xfrm>
            <a:off x="3542410" y="1605969"/>
            <a:ext cx="580905" cy="707886"/>
          </a:xfrm>
          <a:prstGeom prst="rect">
            <a:avLst/>
          </a:prstGeom>
          <a:noFill/>
        </p:spPr>
        <p:txBody>
          <a:bodyPr wrap="square" rtlCol="0">
            <a:spAutoFit/>
          </a:bodyPr>
          <a:lstStyle/>
          <a:p>
            <a:r>
              <a:rPr lang="fr-FR" sz="4000" dirty="0"/>
              <a:t>…</a:t>
            </a:r>
            <a:endParaRPr lang="fr-CH" sz="4000" dirty="0"/>
          </a:p>
        </p:txBody>
      </p:sp>
      <p:sp>
        <p:nvSpPr>
          <p:cNvPr id="49" name="ZoneTexte 48">
            <a:extLst>
              <a:ext uri="{FF2B5EF4-FFF2-40B4-BE49-F238E27FC236}">
                <a16:creationId xmlns:a16="http://schemas.microsoft.com/office/drawing/2014/main" id="{69FE793E-3979-DF01-97B6-32D80907AFA0}"/>
              </a:ext>
            </a:extLst>
          </p:cNvPr>
          <p:cNvSpPr txBox="1"/>
          <p:nvPr/>
        </p:nvSpPr>
        <p:spPr>
          <a:xfrm>
            <a:off x="4230386" y="1605969"/>
            <a:ext cx="1219965" cy="707886"/>
          </a:xfrm>
          <a:prstGeom prst="rect">
            <a:avLst/>
          </a:prstGeom>
          <a:noFill/>
        </p:spPr>
        <p:txBody>
          <a:bodyPr wrap="square" rtlCol="0">
            <a:spAutoFit/>
          </a:bodyPr>
          <a:lstStyle/>
          <a:p>
            <a:r>
              <a:rPr lang="fr-FR" sz="4000" dirty="0"/>
              <a:t>M</a:t>
            </a:r>
            <a:r>
              <a:rPr lang="fr-FR" sz="4000" baseline="-25000" dirty="0"/>
              <a:t>[1]</a:t>
            </a:r>
            <a:r>
              <a:rPr lang="fr-FR" sz="4000" dirty="0"/>
              <a:t>’</a:t>
            </a:r>
            <a:endParaRPr lang="fr-CH" sz="4000" dirty="0"/>
          </a:p>
        </p:txBody>
      </p:sp>
      <p:sp>
        <p:nvSpPr>
          <p:cNvPr id="50" name="ZoneTexte 49">
            <a:extLst>
              <a:ext uri="{FF2B5EF4-FFF2-40B4-BE49-F238E27FC236}">
                <a16:creationId xmlns:a16="http://schemas.microsoft.com/office/drawing/2014/main" id="{F4F9578F-CBF6-2489-D808-D454AD630476}"/>
              </a:ext>
            </a:extLst>
          </p:cNvPr>
          <p:cNvSpPr txBox="1"/>
          <p:nvPr/>
        </p:nvSpPr>
        <p:spPr>
          <a:xfrm>
            <a:off x="6257254" y="1605969"/>
            <a:ext cx="955469" cy="707886"/>
          </a:xfrm>
          <a:prstGeom prst="rect">
            <a:avLst/>
          </a:prstGeom>
          <a:noFill/>
        </p:spPr>
        <p:txBody>
          <a:bodyPr wrap="square" rtlCol="0">
            <a:spAutoFit/>
          </a:bodyPr>
          <a:lstStyle/>
          <a:p>
            <a:r>
              <a:rPr lang="fr-FR" sz="4000" dirty="0"/>
              <a:t>A’</a:t>
            </a:r>
            <a:endParaRPr lang="fr-CH" sz="4000" dirty="0"/>
          </a:p>
        </p:txBody>
      </p:sp>
      <p:cxnSp>
        <p:nvCxnSpPr>
          <p:cNvPr id="51" name="Connecteur droit 50">
            <a:extLst>
              <a:ext uri="{FF2B5EF4-FFF2-40B4-BE49-F238E27FC236}">
                <a16:creationId xmlns:a16="http://schemas.microsoft.com/office/drawing/2014/main" id="{BA89DFD7-456F-3733-4C54-BBC7ABB6CB9B}"/>
              </a:ext>
            </a:extLst>
          </p:cNvPr>
          <p:cNvCxnSpPr>
            <a:cxnSpLocks/>
          </p:cNvCxnSpPr>
          <p:nvPr/>
        </p:nvCxnSpPr>
        <p:spPr>
          <a:xfrm>
            <a:off x="5324463" y="1959912"/>
            <a:ext cx="59495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2" name="Connecteur droit 51">
            <a:extLst>
              <a:ext uri="{FF2B5EF4-FFF2-40B4-BE49-F238E27FC236}">
                <a16:creationId xmlns:a16="http://schemas.microsoft.com/office/drawing/2014/main" id="{E8B4DBBF-F60D-140A-F854-AFC815ACA7FD}"/>
              </a:ext>
            </a:extLst>
          </p:cNvPr>
          <p:cNvCxnSpPr>
            <a:cxnSpLocks/>
          </p:cNvCxnSpPr>
          <p:nvPr/>
        </p:nvCxnSpPr>
        <p:spPr>
          <a:xfrm>
            <a:off x="7165770" y="1959912"/>
            <a:ext cx="594951" cy="0"/>
          </a:xfrm>
          <a:prstGeom prst="line">
            <a:avLst/>
          </a:prstGeom>
          <a:ln w="28575"/>
        </p:spPr>
        <p:style>
          <a:lnRef idx="1">
            <a:schemeClr val="dk1"/>
          </a:lnRef>
          <a:fillRef idx="0">
            <a:schemeClr val="dk1"/>
          </a:fillRef>
          <a:effectRef idx="0">
            <a:schemeClr val="dk1"/>
          </a:effectRef>
          <a:fontRef idx="minor">
            <a:schemeClr val="tx1"/>
          </a:fontRef>
        </p:style>
      </p:cxnSp>
      <p:sp>
        <p:nvSpPr>
          <p:cNvPr id="54" name="ZoneTexte 53">
            <a:extLst>
              <a:ext uri="{FF2B5EF4-FFF2-40B4-BE49-F238E27FC236}">
                <a16:creationId xmlns:a16="http://schemas.microsoft.com/office/drawing/2014/main" id="{C82A0559-55D0-B8F3-3908-E39BD3A758B9}"/>
              </a:ext>
            </a:extLst>
          </p:cNvPr>
          <p:cNvSpPr txBox="1"/>
          <p:nvPr/>
        </p:nvSpPr>
        <p:spPr>
          <a:xfrm>
            <a:off x="7958297" y="1605969"/>
            <a:ext cx="1219965" cy="707886"/>
          </a:xfrm>
          <a:prstGeom prst="rect">
            <a:avLst/>
          </a:prstGeom>
          <a:noFill/>
        </p:spPr>
        <p:txBody>
          <a:bodyPr wrap="square" rtlCol="0">
            <a:spAutoFit/>
          </a:bodyPr>
          <a:lstStyle/>
          <a:p>
            <a:r>
              <a:rPr lang="fr-FR" sz="4000" dirty="0"/>
              <a:t>M</a:t>
            </a:r>
            <a:r>
              <a:rPr lang="fr-FR" sz="4000" baseline="-25000" dirty="0"/>
              <a:t>[2]</a:t>
            </a:r>
            <a:r>
              <a:rPr lang="fr-FR" sz="4000" dirty="0"/>
              <a:t>’</a:t>
            </a:r>
            <a:endParaRPr lang="fr-CH" sz="4000" dirty="0"/>
          </a:p>
        </p:txBody>
      </p:sp>
      <p:sp>
        <p:nvSpPr>
          <p:cNvPr id="55" name="Accolade fermante 54">
            <a:extLst>
              <a:ext uri="{FF2B5EF4-FFF2-40B4-BE49-F238E27FC236}">
                <a16:creationId xmlns:a16="http://schemas.microsoft.com/office/drawing/2014/main" id="{D50F6410-EE9B-FCC9-A5F4-65E8848CEB02}"/>
              </a:ext>
            </a:extLst>
          </p:cNvPr>
          <p:cNvSpPr/>
          <p:nvPr/>
        </p:nvSpPr>
        <p:spPr>
          <a:xfrm rot="5400000">
            <a:off x="3241219" y="1016553"/>
            <a:ext cx="230401" cy="3677919"/>
          </a:xfrm>
          <a:prstGeom prst="rightBrace">
            <a:avLst>
              <a:gd name="adj1" fmla="val 72045"/>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56" name="ZoneTexte 55">
            <a:extLst>
              <a:ext uri="{FF2B5EF4-FFF2-40B4-BE49-F238E27FC236}">
                <a16:creationId xmlns:a16="http://schemas.microsoft.com/office/drawing/2014/main" id="{97808875-B611-ABE5-8229-BDA2646F46BB}"/>
              </a:ext>
            </a:extLst>
          </p:cNvPr>
          <p:cNvSpPr txBox="1"/>
          <p:nvPr/>
        </p:nvSpPr>
        <p:spPr>
          <a:xfrm>
            <a:off x="2150490" y="3074843"/>
            <a:ext cx="2783840" cy="646331"/>
          </a:xfrm>
          <a:prstGeom prst="rect">
            <a:avLst/>
          </a:prstGeom>
          <a:noFill/>
        </p:spPr>
        <p:txBody>
          <a:bodyPr wrap="square" rtlCol="0">
            <a:spAutoFit/>
          </a:bodyPr>
          <a:lstStyle/>
          <a:p>
            <a:pPr algn="ctr"/>
            <a:r>
              <a:rPr lang="fr-CH" dirty="0"/>
              <a:t>Critique/limite de la reproduction simple</a:t>
            </a:r>
          </a:p>
        </p:txBody>
      </p:sp>
      <p:pic>
        <p:nvPicPr>
          <p:cNvPr id="58" name="Image 57" descr="Une image contenant rouge, Carmin, drapeau&#10;&#10;Le contenu généré par l’IA peut être incorrect.">
            <a:extLst>
              <a:ext uri="{FF2B5EF4-FFF2-40B4-BE49-F238E27FC236}">
                <a16:creationId xmlns:a16="http://schemas.microsoft.com/office/drawing/2014/main" id="{677F7B1D-A191-5A03-9C9B-C03D81C85146}"/>
              </a:ext>
            </a:extLst>
          </p:cNvPr>
          <p:cNvPicPr>
            <a:picLocks noChangeAspect="1"/>
          </p:cNvPicPr>
          <p:nvPr/>
        </p:nvPicPr>
        <p:blipFill>
          <a:blip r:embed="rId25">
            <a:alphaModFix amt="50000"/>
            <a:extLst>
              <a:ext uri="{BEBA8EAE-BF5A-486C-A8C5-ECC9F3942E4B}">
                <a14:imgProps xmlns:a14="http://schemas.microsoft.com/office/drawing/2010/main">
                  <a14:imgLayer r:embed="rId26">
                    <a14:imgEffect>
                      <a14:backgroundRemoval t="10000" b="90000" l="10000" r="90000">
                        <a14:foregroundMark x1="32422" y1="79102" x2="18164" y2="88281"/>
                        <a14:foregroundMark x1="18164" y1="88281" x2="33105" y2="83203"/>
                        <a14:foregroundMark x1="33105" y1="83203" x2="25586" y2="76758"/>
                      </a14:backgroundRemoval>
                    </a14:imgEffect>
                  </a14:imgLayer>
                </a14:imgProps>
              </a:ext>
              <a:ext uri="{28A0092B-C50C-407E-A947-70E740481C1C}">
                <a14:useLocalDpi xmlns:a14="http://schemas.microsoft.com/office/drawing/2010/main" val="0"/>
              </a:ext>
            </a:extLst>
          </a:blip>
          <a:srcRect r="57537"/>
          <a:stretch>
            <a:fillRect/>
          </a:stretch>
        </p:blipFill>
        <p:spPr>
          <a:xfrm>
            <a:off x="6993062" y="912675"/>
            <a:ext cx="854734" cy="2012882"/>
          </a:xfrm>
          <a:prstGeom prst="rect">
            <a:avLst/>
          </a:prstGeom>
        </p:spPr>
      </p:pic>
      <p:sp>
        <p:nvSpPr>
          <p:cNvPr id="5" name="Accolade fermante 4">
            <a:extLst>
              <a:ext uri="{FF2B5EF4-FFF2-40B4-BE49-F238E27FC236}">
                <a16:creationId xmlns:a16="http://schemas.microsoft.com/office/drawing/2014/main" id="{AB73E3FC-85DB-F5EF-A801-E8FE4D101A5A}"/>
              </a:ext>
            </a:extLst>
          </p:cNvPr>
          <p:cNvSpPr/>
          <p:nvPr/>
        </p:nvSpPr>
        <p:spPr>
          <a:xfrm rot="5400000">
            <a:off x="7405131" y="1856812"/>
            <a:ext cx="244544" cy="2077566"/>
          </a:xfrm>
          <a:prstGeom prst="rightBrace">
            <a:avLst>
              <a:gd name="adj1" fmla="val 72045"/>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6" name="ZoneTexte 5">
            <a:extLst>
              <a:ext uri="{FF2B5EF4-FFF2-40B4-BE49-F238E27FC236}">
                <a16:creationId xmlns:a16="http://schemas.microsoft.com/office/drawing/2014/main" id="{8817D4B7-4908-3EB9-D244-9093B5B75F4A}"/>
              </a:ext>
            </a:extLst>
          </p:cNvPr>
          <p:cNvSpPr txBox="1"/>
          <p:nvPr/>
        </p:nvSpPr>
        <p:spPr>
          <a:xfrm>
            <a:off x="6733218" y="3074843"/>
            <a:ext cx="2078284" cy="646331"/>
          </a:xfrm>
          <a:prstGeom prst="rect">
            <a:avLst/>
          </a:prstGeom>
          <a:noFill/>
        </p:spPr>
        <p:txBody>
          <a:bodyPr wrap="square" rtlCol="0">
            <a:spAutoFit/>
          </a:bodyPr>
          <a:lstStyle/>
          <a:p>
            <a:pPr algn="ctr"/>
            <a:r>
              <a:rPr lang="fr-CH" dirty="0"/>
              <a:t>Où faut-il investir les capitaux?</a:t>
            </a:r>
          </a:p>
        </p:txBody>
      </p:sp>
      <p:sp>
        <p:nvSpPr>
          <p:cNvPr id="18" name="ZoneTexte 17">
            <a:extLst>
              <a:ext uri="{FF2B5EF4-FFF2-40B4-BE49-F238E27FC236}">
                <a16:creationId xmlns:a16="http://schemas.microsoft.com/office/drawing/2014/main" id="{8C05FFBE-A4FE-CE7F-4D59-DC6899A68B91}"/>
              </a:ext>
            </a:extLst>
          </p:cNvPr>
          <p:cNvSpPr txBox="1"/>
          <p:nvPr/>
        </p:nvSpPr>
        <p:spPr>
          <a:xfrm>
            <a:off x="3605162" y="4204226"/>
            <a:ext cx="2991958" cy="1754326"/>
          </a:xfrm>
          <a:prstGeom prst="rect">
            <a:avLst/>
          </a:prstGeom>
          <a:noFill/>
        </p:spPr>
        <p:txBody>
          <a:bodyPr wrap="square" rtlCol="0">
            <a:spAutoFit/>
          </a:bodyPr>
          <a:lstStyle/>
          <a:p>
            <a:r>
              <a:rPr lang="fr-CH" dirty="0"/>
              <a:t>Toujours plus de «technologie»?</a:t>
            </a:r>
          </a:p>
          <a:p>
            <a:r>
              <a:rPr lang="fr-CH" dirty="0"/>
              <a:t>&gt; Développement du secteur de la reproduction des moyens de production, long et difficile à amortir</a:t>
            </a:r>
          </a:p>
        </p:txBody>
      </p:sp>
      <p:sp>
        <p:nvSpPr>
          <p:cNvPr id="23" name="ZoneTexte 22">
            <a:extLst>
              <a:ext uri="{FF2B5EF4-FFF2-40B4-BE49-F238E27FC236}">
                <a16:creationId xmlns:a16="http://schemas.microsoft.com/office/drawing/2014/main" id="{DA605C39-CFB8-95F5-2CF3-3AF8329BB009}"/>
              </a:ext>
            </a:extLst>
          </p:cNvPr>
          <p:cNvSpPr txBox="1"/>
          <p:nvPr/>
        </p:nvSpPr>
        <p:spPr>
          <a:xfrm>
            <a:off x="6597120" y="4678373"/>
            <a:ext cx="2377816" cy="1754326"/>
          </a:xfrm>
          <a:prstGeom prst="rect">
            <a:avLst/>
          </a:prstGeom>
          <a:noFill/>
        </p:spPr>
        <p:txBody>
          <a:bodyPr wrap="square" rtlCol="0">
            <a:spAutoFit/>
          </a:bodyPr>
          <a:lstStyle/>
          <a:p>
            <a:r>
              <a:rPr lang="fr-CH" dirty="0"/>
              <a:t>Toujours plus de «force de travail»?</a:t>
            </a:r>
          </a:p>
          <a:p>
            <a:r>
              <a:rPr lang="fr-CH" dirty="0"/>
              <a:t>&gt; Logique (para-) impérialiste, scission consommation et production</a:t>
            </a:r>
          </a:p>
        </p:txBody>
      </p:sp>
      <mc:AlternateContent xmlns:mc="http://schemas.openxmlformats.org/markup-compatibility/2006" xmlns:p14="http://schemas.microsoft.com/office/powerpoint/2010/main">
        <mc:Choice Requires="p14">
          <p:contentPart p14:bwMode="auto" r:id="rId27">
            <p14:nvContentPartPr>
              <p14:cNvPr id="24" name="Encre 23">
                <a:extLst>
                  <a:ext uri="{FF2B5EF4-FFF2-40B4-BE49-F238E27FC236}">
                    <a16:creationId xmlns:a16="http://schemas.microsoft.com/office/drawing/2014/main" id="{24E7136B-5252-392C-7CF3-769FC7494DC2}"/>
                  </a:ext>
                </a:extLst>
              </p14:cNvPr>
              <p14:cNvContentPartPr/>
              <p14:nvPr/>
            </p14:nvContentPartPr>
            <p14:xfrm>
              <a:off x="8701709" y="3596640"/>
              <a:ext cx="670537" cy="131920"/>
            </p14:xfrm>
          </p:contentPart>
        </mc:Choice>
        <mc:Fallback xmlns="">
          <p:pic>
            <p:nvPicPr>
              <p:cNvPr id="24" name="Encre 23">
                <a:extLst>
                  <a:ext uri="{FF2B5EF4-FFF2-40B4-BE49-F238E27FC236}">
                    <a16:creationId xmlns:a16="http://schemas.microsoft.com/office/drawing/2014/main" id="{F041EBA7-646C-0C96-52BA-97D4C99D2A18}"/>
                  </a:ext>
                </a:extLst>
              </p:cNvPr>
              <p:cNvPicPr/>
              <p:nvPr/>
            </p:nvPicPr>
            <p:blipFill>
              <a:blip r:embed="rId5"/>
              <a:stretch>
                <a:fillRect/>
              </a:stretch>
            </p:blipFill>
            <p:spPr>
              <a:xfrm>
                <a:off x="8692711" y="3587654"/>
                <a:ext cx="688173" cy="149533"/>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Encre 24">
                <a:extLst>
                  <a:ext uri="{FF2B5EF4-FFF2-40B4-BE49-F238E27FC236}">
                    <a16:creationId xmlns:a16="http://schemas.microsoft.com/office/drawing/2014/main" id="{DFDACEC2-AFA3-B2AD-DF66-CA9A4142703A}"/>
                  </a:ext>
                </a:extLst>
              </p14:cNvPr>
              <p14:cNvContentPartPr/>
              <p14:nvPr/>
            </p14:nvContentPartPr>
            <p14:xfrm>
              <a:off x="9307200" y="3566160"/>
              <a:ext cx="190080" cy="225720"/>
            </p14:xfrm>
          </p:contentPart>
        </mc:Choice>
        <mc:Fallback xmlns="">
          <p:pic>
            <p:nvPicPr>
              <p:cNvPr id="25" name="Encre 24">
                <a:extLst>
                  <a:ext uri="{FF2B5EF4-FFF2-40B4-BE49-F238E27FC236}">
                    <a16:creationId xmlns:a16="http://schemas.microsoft.com/office/drawing/2014/main" id="{6A339701-DFB9-9CDB-6A51-C8710A2240A0}"/>
                  </a:ext>
                </a:extLst>
              </p:cNvPr>
              <p:cNvPicPr/>
              <p:nvPr/>
            </p:nvPicPr>
            <p:blipFill>
              <a:blip r:embed="rId7"/>
              <a:stretch>
                <a:fillRect/>
              </a:stretch>
            </p:blipFill>
            <p:spPr>
              <a:xfrm>
                <a:off x="9298200" y="3557160"/>
                <a:ext cx="207720" cy="243360"/>
              </a:xfrm>
              <a:prstGeom prst="rect">
                <a:avLst/>
              </a:prstGeom>
            </p:spPr>
          </p:pic>
        </mc:Fallback>
      </mc:AlternateContent>
      <p:sp>
        <p:nvSpPr>
          <p:cNvPr id="26" name="ZoneTexte 25">
            <a:extLst>
              <a:ext uri="{FF2B5EF4-FFF2-40B4-BE49-F238E27FC236}">
                <a16:creationId xmlns:a16="http://schemas.microsoft.com/office/drawing/2014/main" id="{3106FC3C-53A2-4269-2535-D7A18BBF725A}"/>
              </a:ext>
            </a:extLst>
          </p:cNvPr>
          <p:cNvSpPr txBox="1"/>
          <p:nvPr/>
        </p:nvSpPr>
        <p:spPr>
          <a:xfrm>
            <a:off x="9199211" y="3959363"/>
            <a:ext cx="2377816" cy="1754326"/>
          </a:xfrm>
          <a:prstGeom prst="rect">
            <a:avLst/>
          </a:prstGeom>
          <a:noFill/>
        </p:spPr>
        <p:txBody>
          <a:bodyPr wrap="square" rtlCol="0">
            <a:spAutoFit/>
          </a:bodyPr>
          <a:lstStyle/>
          <a:p>
            <a:r>
              <a:rPr lang="fr-CH" dirty="0"/>
              <a:t>Toujours plus de «matière première»?</a:t>
            </a:r>
          </a:p>
          <a:p>
            <a:r>
              <a:rPr lang="fr-CH" dirty="0"/>
              <a:t>&gt; Logique </a:t>
            </a:r>
            <a:r>
              <a:rPr lang="fr-CH" dirty="0" err="1"/>
              <a:t>extractiviste</a:t>
            </a:r>
            <a:r>
              <a:rPr lang="fr-CH" dirty="0"/>
              <a:t>, destruction des écosystèmes</a:t>
            </a:r>
          </a:p>
        </p:txBody>
      </p:sp>
      <p:sp>
        <p:nvSpPr>
          <p:cNvPr id="33" name="ZoneTexte 32">
            <a:extLst>
              <a:ext uri="{FF2B5EF4-FFF2-40B4-BE49-F238E27FC236}">
                <a16:creationId xmlns:a16="http://schemas.microsoft.com/office/drawing/2014/main" id="{AA00E47B-01AC-7D9D-7714-CBF088FD39A6}"/>
              </a:ext>
            </a:extLst>
          </p:cNvPr>
          <p:cNvSpPr txBox="1"/>
          <p:nvPr/>
        </p:nvSpPr>
        <p:spPr>
          <a:xfrm>
            <a:off x="70601" y="5017026"/>
            <a:ext cx="3199760" cy="1477328"/>
          </a:xfrm>
          <a:prstGeom prst="rect">
            <a:avLst/>
          </a:prstGeom>
          <a:noFill/>
        </p:spPr>
        <p:txBody>
          <a:bodyPr wrap="square" rtlCol="0">
            <a:spAutoFit/>
          </a:bodyPr>
          <a:lstStyle/>
          <a:p>
            <a:r>
              <a:rPr lang="fr-CH" dirty="0"/>
              <a:t>Extraction de plus-value dans la sphère de circulation</a:t>
            </a:r>
          </a:p>
          <a:p>
            <a:r>
              <a:rPr lang="fr-CH" dirty="0"/>
              <a:t>&gt; logique de rente, en se rendant incontournable dans la relation vendeur/acheteur</a:t>
            </a:r>
          </a:p>
        </p:txBody>
      </p:sp>
      <p:sp>
        <p:nvSpPr>
          <p:cNvPr id="34" name="Accolade ouvrante 33">
            <a:extLst>
              <a:ext uri="{FF2B5EF4-FFF2-40B4-BE49-F238E27FC236}">
                <a16:creationId xmlns:a16="http://schemas.microsoft.com/office/drawing/2014/main" id="{A1D2E1A5-7C0B-9067-3E59-5AD36D8695C3}"/>
              </a:ext>
            </a:extLst>
          </p:cNvPr>
          <p:cNvSpPr/>
          <p:nvPr/>
        </p:nvSpPr>
        <p:spPr>
          <a:xfrm>
            <a:off x="10005109" y="740316"/>
            <a:ext cx="199820" cy="1198880"/>
          </a:xfrm>
          <a:prstGeom prst="leftBrace">
            <a:avLst>
              <a:gd name="adj1" fmla="val 84602"/>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35" name="ZoneTexte 34">
            <a:extLst>
              <a:ext uri="{FF2B5EF4-FFF2-40B4-BE49-F238E27FC236}">
                <a16:creationId xmlns:a16="http://schemas.microsoft.com/office/drawing/2014/main" id="{5AB7F184-6E68-C0B3-49C8-9E9DDE586923}"/>
              </a:ext>
            </a:extLst>
          </p:cNvPr>
          <p:cNvSpPr txBox="1"/>
          <p:nvPr/>
        </p:nvSpPr>
        <p:spPr>
          <a:xfrm>
            <a:off x="10270996" y="591471"/>
            <a:ext cx="854734" cy="707886"/>
          </a:xfrm>
          <a:prstGeom prst="rect">
            <a:avLst/>
          </a:prstGeom>
          <a:noFill/>
        </p:spPr>
        <p:txBody>
          <a:bodyPr wrap="square" rtlCol="0">
            <a:spAutoFit/>
          </a:bodyPr>
          <a:lstStyle/>
          <a:p>
            <a:r>
              <a:rPr lang="fr-FR" sz="4000" dirty="0"/>
              <a:t>FT</a:t>
            </a:r>
            <a:endParaRPr lang="fr-CH" sz="4000" dirty="0"/>
          </a:p>
        </p:txBody>
      </p:sp>
      <p:sp>
        <p:nvSpPr>
          <p:cNvPr id="36" name="ZoneTexte 35">
            <a:extLst>
              <a:ext uri="{FF2B5EF4-FFF2-40B4-BE49-F238E27FC236}">
                <a16:creationId xmlns:a16="http://schemas.microsoft.com/office/drawing/2014/main" id="{1C1995A2-CAB6-59B7-E77A-9D5BA4FE2B35}"/>
              </a:ext>
            </a:extLst>
          </p:cNvPr>
          <p:cNvSpPr txBox="1"/>
          <p:nvPr/>
        </p:nvSpPr>
        <p:spPr>
          <a:xfrm>
            <a:off x="10270995" y="1334306"/>
            <a:ext cx="1219965" cy="707886"/>
          </a:xfrm>
          <a:prstGeom prst="rect">
            <a:avLst/>
          </a:prstGeom>
          <a:noFill/>
        </p:spPr>
        <p:txBody>
          <a:bodyPr wrap="square" rtlCol="0">
            <a:spAutoFit/>
          </a:bodyPr>
          <a:lstStyle/>
          <a:p>
            <a:r>
              <a:rPr lang="fr-FR" sz="4000" dirty="0"/>
              <a:t>MP</a:t>
            </a:r>
            <a:endParaRPr lang="fr-CH" sz="4000" dirty="0"/>
          </a:p>
        </p:txBody>
      </p:sp>
      <p:sp>
        <p:nvSpPr>
          <p:cNvPr id="37" name="Accolade ouvrante 36">
            <a:extLst>
              <a:ext uri="{FF2B5EF4-FFF2-40B4-BE49-F238E27FC236}">
                <a16:creationId xmlns:a16="http://schemas.microsoft.com/office/drawing/2014/main" id="{690F4CB8-D103-6A61-28C5-DEA8D9645C13}"/>
              </a:ext>
            </a:extLst>
          </p:cNvPr>
          <p:cNvSpPr/>
          <p:nvPr/>
        </p:nvSpPr>
        <p:spPr>
          <a:xfrm>
            <a:off x="10039396" y="2193124"/>
            <a:ext cx="199820" cy="1198880"/>
          </a:xfrm>
          <a:prstGeom prst="leftBrace">
            <a:avLst>
              <a:gd name="adj1" fmla="val 84602"/>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38" name="ZoneTexte 37">
            <a:extLst>
              <a:ext uri="{FF2B5EF4-FFF2-40B4-BE49-F238E27FC236}">
                <a16:creationId xmlns:a16="http://schemas.microsoft.com/office/drawing/2014/main" id="{CEF261CA-9EAA-D996-9E71-6296A0713A04}"/>
              </a:ext>
            </a:extLst>
          </p:cNvPr>
          <p:cNvSpPr txBox="1"/>
          <p:nvPr/>
        </p:nvSpPr>
        <p:spPr>
          <a:xfrm>
            <a:off x="10305282" y="2044279"/>
            <a:ext cx="1251743" cy="707886"/>
          </a:xfrm>
          <a:prstGeom prst="rect">
            <a:avLst/>
          </a:prstGeom>
          <a:noFill/>
        </p:spPr>
        <p:txBody>
          <a:bodyPr wrap="square" rtlCol="0">
            <a:spAutoFit/>
          </a:bodyPr>
          <a:lstStyle/>
          <a:p>
            <a:r>
              <a:rPr lang="fr-FR" sz="4000" dirty="0"/>
              <a:t>FT</a:t>
            </a:r>
            <a:r>
              <a:rPr lang="fr-FR" sz="4000" baseline="-25000" dirty="0"/>
              <a:t>2</a:t>
            </a:r>
            <a:endParaRPr lang="fr-CH" sz="4000" baseline="-25000" dirty="0"/>
          </a:p>
        </p:txBody>
      </p:sp>
      <p:sp>
        <p:nvSpPr>
          <p:cNvPr id="39" name="ZoneTexte 38">
            <a:extLst>
              <a:ext uri="{FF2B5EF4-FFF2-40B4-BE49-F238E27FC236}">
                <a16:creationId xmlns:a16="http://schemas.microsoft.com/office/drawing/2014/main" id="{2E60A1FD-616B-4E50-9546-9068B77FD948}"/>
              </a:ext>
            </a:extLst>
          </p:cNvPr>
          <p:cNvSpPr txBox="1"/>
          <p:nvPr/>
        </p:nvSpPr>
        <p:spPr>
          <a:xfrm>
            <a:off x="10305282" y="2787114"/>
            <a:ext cx="1219965" cy="707886"/>
          </a:xfrm>
          <a:prstGeom prst="rect">
            <a:avLst/>
          </a:prstGeom>
          <a:noFill/>
        </p:spPr>
        <p:txBody>
          <a:bodyPr wrap="square" rtlCol="0">
            <a:spAutoFit/>
          </a:bodyPr>
          <a:lstStyle/>
          <a:p>
            <a:r>
              <a:rPr lang="fr-FR" sz="4000" dirty="0"/>
              <a:t>MP</a:t>
            </a:r>
            <a:r>
              <a:rPr lang="fr-FR" sz="4000" baseline="-25000" dirty="0"/>
              <a:t>2</a:t>
            </a:r>
            <a:endParaRPr lang="fr-CH" sz="4000" baseline="-25000" dirty="0"/>
          </a:p>
        </p:txBody>
      </p:sp>
      <p:sp>
        <p:nvSpPr>
          <p:cNvPr id="40" name="ZoneTexte 39">
            <a:extLst>
              <a:ext uri="{FF2B5EF4-FFF2-40B4-BE49-F238E27FC236}">
                <a16:creationId xmlns:a16="http://schemas.microsoft.com/office/drawing/2014/main" id="{CE226B36-0563-03D7-F354-C5DDC63364C9}"/>
              </a:ext>
            </a:extLst>
          </p:cNvPr>
          <p:cNvSpPr txBox="1"/>
          <p:nvPr/>
        </p:nvSpPr>
        <p:spPr>
          <a:xfrm>
            <a:off x="9199211" y="956718"/>
            <a:ext cx="670537" cy="707886"/>
          </a:xfrm>
          <a:prstGeom prst="rect">
            <a:avLst/>
          </a:prstGeom>
          <a:noFill/>
        </p:spPr>
        <p:txBody>
          <a:bodyPr wrap="square" rtlCol="0">
            <a:spAutoFit/>
          </a:bodyPr>
          <a:lstStyle/>
          <a:p>
            <a:r>
              <a:rPr lang="fr-FR" sz="4000" dirty="0"/>
              <a:t>M</a:t>
            </a:r>
            <a:endParaRPr lang="fr-CH" sz="4000" dirty="0"/>
          </a:p>
        </p:txBody>
      </p:sp>
      <p:sp>
        <p:nvSpPr>
          <p:cNvPr id="41" name="ZoneTexte 40">
            <a:extLst>
              <a:ext uri="{FF2B5EF4-FFF2-40B4-BE49-F238E27FC236}">
                <a16:creationId xmlns:a16="http://schemas.microsoft.com/office/drawing/2014/main" id="{DF40CF21-1924-9F5D-3AC7-5A506BF6BA47}"/>
              </a:ext>
            </a:extLst>
          </p:cNvPr>
          <p:cNvSpPr txBox="1"/>
          <p:nvPr/>
        </p:nvSpPr>
        <p:spPr>
          <a:xfrm>
            <a:off x="9262453" y="2398222"/>
            <a:ext cx="670537" cy="707886"/>
          </a:xfrm>
          <a:prstGeom prst="rect">
            <a:avLst/>
          </a:prstGeom>
          <a:noFill/>
        </p:spPr>
        <p:txBody>
          <a:bodyPr wrap="square" rtlCol="0">
            <a:spAutoFit/>
          </a:bodyPr>
          <a:lstStyle/>
          <a:p>
            <a:r>
              <a:rPr lang="fr-FR" sz="4000" dirty="0"/>
              <a:t>m</a:t>
            </a:r>
            <a:endParaRPr lang="fr-CH" sz="4000" dirty="0"/>
          </a:p>
        </p:txBody>
      </p:sp>
      <mc:AlternateContent xmlns:mc="http://schemas.openxmlformats.org/markup-compatibility/2006" xmlns:p14="http://schemas.microsoft.com/office/powerpoint/2010/main">
        <mc:Choice Requires="p14">
          <p:contentPart p14:bwMode="auto" r:id="rId29">
            <p14:nvContentPartPr>
              <p14:cNvPr id="43" name="Encre 42">
                <a:extLst>
                  <a:ext uri="{FF2B5EF4-FFF2-40B4-BE49-F238E27FC236}">
                    <a16:creationId xmlns:a16="http://schemas.microsoft.com/office/drawing/2014/main" id="{44824FC8-C68B-CD62-F82D-C0B990C15710}"/>
                  </a:ext>
                </a:extLst>
              </p14:cNvPr>
              <p14:cNvContentPartPr/>
              <p14:nvPr/>
            </p14:nvContentPartPr>
            <p14:xfrm>
              <a:off x="5638240" y="2235200"/>
              <a:ext cx="720" cy="1514160"/>
            </p14:xfrm>
          </p:contentPart>
        </mc:Choice>
        <mc:Fallback xmlns="">
          <p:pic>
            <p:nvPicPr>
              <p:cNvPr id="43" name="Encre 42">
                <a:extLst>
                  <a:ext uri="{FF2B5EF4-FFF2-40B4-BE49-F238E27FC236}">
                    <a16:creationId xmlns:a16="http://schemas.microsoft.com/office/drawing/2014/main" id="{368AF2A1-9892-67C7-C6E3-639EC5E0142D}"/>
                  </a:ext>
                </a:extLst>
              </p:cNvPr>
              <p:cNvPicPr/>
              <p:nvPr/>
            </p:nvPicPr>
            <p:blipFill>
              <a:blip r:embed="rId9"/>
              <a:stretch>
                <a:fillRect/>
              </a:stretch>
            </p:blipFill>
            <p:spPr>
              <a:xfrm>
                <a:off x="5620240" y="2226200"/>
                <a:ext cx="36000" cy="1531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 name="Encre 11">
                <a:extLst>
                  <a:ext uri="{FF2B5EF4-FFF2-40B4-BE49-F238E27FC236}">
                    <a16:creationId xmlns:a16="http://schemas.microsoft.com/office/drawing/2014/main" id="{B1ED9820-9D5E-BAE2-A8A9-B18B35186210}"/>
                  </a:ext>
                </a:extLst>
              </p14:cNvPr>
              <p14:cNvContentPartPr/>
              <p14:nvPr/>
            </p14:nvContentPartPr>
            <p14:xfrm>
              <a:off x="6087560" y="3850600"/>
              <a:ext cx="1350000" cy="529200"/>
            </p14:xfrm>
          </p:contentPart>
        </mc:Choice>
        <mc:Fallback xmlns="">
          <p:pic>
            <p:nvPicPr>
              <p:cNvPr id="12" name="Encre 11">
                <a:extLst>
                  <a:ext uri="{FF2B5EF4-FFF2-40B4-BE49-F238E27FC236}">
                    <a16:creationId xmlns:a16="http://schemas.microsoft.com/office/drawing/2014/main" id="{F74A6168-33FF-6228-4C13-8451F41980F6}"/>
                  </a:ext>
                </a:extLst>
              </p:cNvPr>
              <p:cNvPicPr/>
              <p:nvPr/>
            </p:nvPicPr>
            <p:blipFill>
              <a:blip r:embed="rId11"/>
              <a:stretch>
                <a:fillRect/>
              </a:stretch>
            </p:blipFill>
            <p:spPr>
              <a:xfrm>
                <a:off x="6078560" y="3841600"/>
                <a:ext cx="1367640" cy="546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 name="Encre 12">
                <a:extLst>
                  <a:ext uri="{FF2B5EF4-FFF2-40B4-BE49-F238E27FC236}">
                    <a16:creationId xmlns:a16="http://schemas.microsoft.com/office/drawing/2014/main" id="{73E95BDF-583B-D8E7-9A07-1CA59340BB23}"/>
                  </a:ext>
                </a:extLst>
              </p14:cNvPr>
              <p14:cNvContentPartPr/>
              <p14:nvPr/>
            </p14:nvContentPartPr>
            <p14:xfrm>
              <a:off x="5887040" y="4205920"/>
              <a:ext cx="565200" cy="302760"/>
            </p14:xfrm>
          </p:contentPart>
        </mc:Choice>
        <mc:Fallback xmlns="">
          <p:pic>
            <p:nvPicPr>
              <p:cNvPr id="13" name="Encre 12">
                <a:extLst>
                  <a:ext uri="{FF2B5EF4-FFF2-40B4-BE49-F238E27FC236}">
                    <a16:creationId xmlns:a16="http://schemas.microsoft.com/office/drawing/2014/main" id="{FCA32C20-9168-CEAB-6C36-3997D5395027}"/>
                  </a:ext>
                </a:extLst>
              </p:cNvPr>
              <p:cNvPicPr/>
              <p:nvPr/>
            </p:nvPicPr>
            <p:blipFill>
              <a:blip r:embed="rId13"/>
              <a:stretch>
                <a:fillRect/>
              </a:stretch>
            </p:blipFill>
            <p:spPr>
              <a:xfrm>
                <a:off x="5878400" y="4197280"/>
                <a:ext cx="58284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Encre 18">
                <a:extLst>
                  <a:ext uri="{FF2B5EF4-FFF2-40B4-BE49-F238E27FC236}">
                    <a16:creationId xmlns:a16="http://schemas.microsoft.com/office/drawing/2014/main" id="{0759AD7C-A218-6A5F-26CF-4E41CB92F72D}"/>
                  </a:ext>
                </a:extLst>
              </p14:cNvPr>
              <p14:cNvContentPartPr/>
              <p14:nvPr/>
            </p14:nvContentPartPr>
            <p14:xfrm>
              <a:off x="7772360" y="3789760"/>
              <a:ext cx="32400" cy="633960"/>
            </p14:xfrm>
          </p:contentPart>
        </mc:Choice>
        <mc:Fallback xmlns="">
          <p:pic>
            <p:nvPicPr>
              <p:cNvPr id="19" name="Encre 18">
                <a:extLst>
                  <a:ext uri="{FF2B5EF4-FFF2-40B4-BE49-F238E27FC236}">
                    <a16:creationId xmlns:a16="http://schemas.microsoft.com/office/drawing/2014/main" id="{A4DB2047-0927-630C-5327-B9A3C19D3C06}"/>
                  </a:ext>
                </a:extLst>
              </p:cNvPr>
              <p:cNvPicPr/>
              <p:nvPr/>
            </p:nvPicPr>
            <p:blipFill>
              <a:blip r:embed="rId15"/>
              <a:stretch>
                <a:fillRect/>
              </a:stretch>
            </p:blipFill>
            <p:spPr>
              <a:xfrm>
                <a:off x="7763360" y="3780760"/>
                <a:ext cx="50040" cy="651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Encre 20">
                <a:extLst>
                  <a:ext uri="{FF2B5EF4-FFF2-40B4-BE49-F238E27FC236}">
                    <a16:creationId xmlns:a16="http://schemas.microsoft.com/office/drawing/2014/main" id="{EEA9A626-D71B-3791-3007-D40D2A7E1C11}"/>
                  </a:ext>
                </a:extLst>
              </p14:cNvPr>
              <p14:cNvContentPartPr/>
              <p14:nvPr/>
            </p14:nvContentPartPr>
            <p14:xfrm>
              <a:off x="7721240" y="4333000"/>
              <a:ext cx="224640" cy="249120"/>
            </p14:xfrm>
          </p:contentPart>
        </mc:Choice>
        <mc:Fallback xmlns="">
          <p:pic>
            <p:nvPicPr>
              <p:cNvPr id="21" name="Encre 20">
                <a:extLst>
                  <a:ext uri="{FF2B5EF4-FFF2-40B4-BE49-F238E27FC236}">
                    <a16:creationId xmlns:a16="http://schemas.microsoft.com/office/drawing/2014/main" id="{E0A0BF7D-50A9-AFC3-5151-13DF01271A00}"/>
                  </a:ext>
                </a:extLst>
              </p:cNvPr>
              <p:cNvPicPr/>
              <p:nvPr/>
            </p:nvPicPr>
            <p:blipFill>
              <a:blip r:embed="rId17"/>
              <a:stretch>
                <a:fillRect/>
              </a:stretch>
            </p:blipFill>
            <p:spPr>
              <a:xfrm>
                <a:off x="7712600" y="4324360"/>
                <a:ext cx="24228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6" name="Encre 45">
                <a:extLst>
                  <a:ext uri="{FF2B5EF4-FFF2-40B4-BE49-F238E27FC236}">
                    <a16:creationId xmlns:a16="http://schemas.microsoft.com/office/drawing/2014/main" id="{12521235-A4D3-048F-E0FC-71A33E650F64}"/>
                  </a:ext>
                </a:extLst>
              </p14:cNvPr>
              <p14:cNvContentPartPr/>
              <p14:nvPr/>
            </p14:nvContentPartPr>
            <p14:xfrm>
              <a:off x="2854360" y="3799760"/>
              <a:ext cx="2795040" cy="275040"/>
            </p14:xfrm>
          </p:contentPart>
        </mc:Choice>
        <mc:Fallback xmlns="">
          <p:pic>
            <p:nvPicPr>
              <p:cNvPr id="46" name="Encre 45">
                <a:extLst>
                  <a:ext uri="{FF2B5EF4-FFF2-40B4-BE49-F238E27FC236}">
                    <a16:creationId xmlns:a16="http://schemas.microsoft.com/office/drawing/2014/main" id="{B5DFCA75-9813-1703-7179-857E503064D9}"/>
                  </a:ext>
                </a:extLst>
              </p:cNvPr>
              <p:cNvPicPr/>
              <p:nvPr/>
            </p:nvPicPr>
            <p:blipFill>
              <a:blip r:embed="rId19"/>
              <a:stretch>
                <a:fillRect/>
              </a:stretch>
            </p:blipFill>
            <p:spPr>
              <a:xfrm>
                <a:off x="2845360" y="3791120"/>
                <a:ext cx="2812680" cy="292680"/>
              </a:xfrm>
              <a:prstGeom prst="rect">
                <a:avLst/>
              </a:prstGeom>
            </p:spPr>
          </p:pic>
        </mc:Fallback>
      </mc:AlternateContent>
      <p:sp>
        <p:nvSpPr>
          <p:cNvPr id="62" name="ZoneTexte 61">
            <a:extLst>
              <a:ext uri="{FF2B5EF4-FFF2-40B4-BE49-F238E27FC236}">
                <a16:creationId xmlns:a16="http://schemas.microsoft.com/office/drawing/2014/main" id="{992E6AEF-C0F9-D493-F7D8-93107C2AC69B}"/>
              </a:ext>
            </a:extLst>
          </p:cNvPr>
          <p:cNvSpPr txBox="1"/>
          <p:nvPr/>
        </p:nvSpPr>
        <p:spPr>
          <a:xfrm rot="19573167">
            <a:off x="8019778" y="1090608"/>
            <a:ext cx="1473609" cy="369332"/>
          </a:xfrm>
          <a:prstGeom prst="rect">
            <a:avLst/>
          </a:prstGeom>
          <a:noFill/>
        </p:spPr>
        <p:txBody>
          <a:bodyPr wrap="none" rtlCol="0">
            <a:spAutoFit/>
          </a:bodyPr>
          <a:lstStyle/>
          <a:p>
            <a:r>
              <a:rPr lang="fr-CH" dirty="0"/>
              <a:t>reproduction</a:t>
            </a:r>
          </a:p>
        </p:txBody>
      </p:sp>
      <p:sp>
        <p:nvSpPr>
          <p:cNvPr id="63" name="Accolade ouvrante 62">
            <a:extLst>
              <a:ext uri="{FF2B5EF4-FFF2-40B4-BE49-F238E27FC236}">
                <a16:creationId xmlns:a16="http://schemas.microsoft.com/office/drawing/2014/main" id="{F55B52D4-D2AD-4D70-8C01-BB38B7D73A1F}"/>
              </a:ext>
            </a:extLst>
          </p:cNvPr>
          <p:cNvSpPr/>
          <p:nvPr/>
        </p:nvSpPr>
        <p:spPr>
          <a:xfrm>
            <a:off x="8974936" y="1229747"/>
            <a:ext cx="216353" cy="1543576"/>
          </a:xfrm>
          <a:prstGeom prst="leftBrace">
            <a:avLst>
              <a:gd name="adj1" fmla="val 84602"/>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64" name="ZoneTexte 63">
            <a:extLst>
              <a:ext uri="{FF2B5EF4-FFF2-40B4-BE49-F238E27FC236}">
                <a16:creationId xmlns:a16="http://schemas.microsoft.com/office/drawing/2014/main" id="{D2F6195A-98B6-C6EE-31AC-32530515741E}"/>
              </a:ext>
            </a:extLst>
          </p:cNvPr>
          <p:cNvSpPr txBox="1"/>
          <p:nvPr/>
        </p:nvSpPr>
        <p:spPr>
          <a:xfrm rot="2026833" flipH="1">
            <a:off x="8149659" y="2474896"/>
            <a:ext cx="1148263" cy="369332"/>
          </a:xfrm>
          <a:prstGeom prst="rect">
            <a:avLst/>
          </a:prstGeom>
          <a:noFill/>
        </p:spPr>
        <p:txBody>
          <a:bodyPr wrap="none" rtlCol="0">
            <a:spAutoFit/>
          </a:bodyPr>
          <a:lstStyle/>
          <a:p>
            <a:r>
              <a:rPr lang="fr-CH" dirty="0"/>
              <a:t>extension</a:t>
            </a:r>
          </a:p>
        </p:txBody>
      </p:sp>
      <p:sp>
        <p:nvSpPr>
          <p:cNvPr id="65" name="Accolade ouvrante 64">
            <a:extLst>
              <a:ext uri="{FF2B5EF4-FFF2-40B4-BE49-F238E27FC236}">
                <a16:creationId xmlns:a16="http://schemas.microsoft.com/office/drawing/2014/main" id="{27BD837F-4FE9-9851-9550-11AD18C6692E}"/>
              </a:ext>
            </a:extLst>
          </p:cNvPr>
          <p:cNvSpPr/>
          <p:nvPr/>
        </p:nvSpPr>
        <p:spPr>
          <a:xfrm>
            <a:off x="11299795" y="2712465"/>
            <a:ext cx="189825" cy="940537"/>
          </a:xfrm>
          <a:prstGeom prst="leftBrace">
            <a:avLst>
              <a:gd name="adj1" fmla="val 84602"/>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67" name="ZoneTexte 66">
            <a:extLst>
              <a:ext uri="{FF2B5EF4-FFF2-40B4-BE49-F238E27FC236}">
                <a16:creationId xmlns:a16="http://schemas.microsoft.com/office/drawing/2014/main" id="{AC1FA593-9AE0-B137-C2D0-74BBEEFE728B}"/>
              </a:ext>
            </a:extLst>
          </p:cNvPr>
          <p:cNvSpPr txBox="1"/>
          <p:nvPr/>
        </p:nvSpPr>
        <p:spPr>
          <a:xfrm>
            <a:off x="11389360" y="2228437"/>
            <a:ext cx="942188" cy="461665"/>
          </a:xfrm>
          <a:prstGeom prst="rect">
            <a:avLst/>
          </a:prstGeom>
          <a:noFill/>
        </p:spPr>
        <p:txBody>
          <a:bodyPr wrap="square" rtlCol="0">
            <a:spAutoFit/>
          </a:bodyPr>
          <a:lstStyle/>
          <a:p>
            <a:r>
              <a:rPr lang="fr-CH" sz="1200" dirty="0"/>
              <a:t>Capital variable</a:t>
            </a:r>
          </a:p>
        </p:txBody>
      </p:sp>
      <p:sp>
        <p:nvSpPr>
          <p:cNvPr id="68" name="ZoneTexte 67">
            <a:extLst>
              <a:ext uri="{FF2B5EF4-FFF2-40B4-BE49-F238E27FC236}">
                <a16:creationId xmlns:a16="http://schemas.microsoft.com/office/drawing/2014/main" id="{0A5BE815-65C4-BA6E-2999-4A7E244A8471}"/>
              </a:ext>
            </a:extLst>
          </p:cNvPr>
          <p:cNvSpPr txBox="1"/>
          <p:nvPr/>
        </p:nvSpPr>
        <p:spPr>
          <a:xfrm>
            <a:off x="11389360" y="2692904"/>
            <a:ext cx="822960" cy="461665"/>
          </a:xfrm>
          <a:prstGeom prst="rect">
            <a:avLst/>
          </a:prstGeom>
          <a:noFill/>
        </p:spPr>
        <p:txBody>
          <a:bodyPr wrap="square" rtlCol="0">
            <a:spAutoFit/>
          </a:bodyPr>
          <a:lstStyle/>
          <a:p>
            <a:r>
              <a:rPr lang="fr-CH" sz="1200" dirty="0"/>
              <a:t>Capital fixe</a:t>
            </a:r>
          </a:p>
        </p:txBody>
      </p:sp>
      <p:sp>
        <p:nvSpPr>
          <p:cNvPr id="69" name="ZoneTexte 68">
            <a:extLst>
              <a:ext uri="{FF2B5EF4-FFF2-40B4-BE49-F238E27FC236}">
                <a16:creationId xmlns:a16="http://schemas.microsoft.com/office/drawing/2014/main" id="{13D5184A-2B64-85C2-1D8B-D227903ACFFB}"/>
              </a:ext>
            </a:extLst>
          </p:cNvPr>
          <p:cNvSpPr txBox="1"/>
          <p:nvPr/>
        </p:nvSpPr>
        <p:spPr>
          <a:xfrm>
            <a:off x="11375670" y="3210898"/>
            <a:ext cx="822960" cy="461665"/>
          </a:xfrm>
          <a:prstGeom prst="rect">
            <a:avLst/>
          </a:prstGeom>
          <a:noFill/>
        </p:spPr>
        <p:txBody>
          <a:bodyPr wrap="square" rtlCol="0">
            <a:spAutoFit/>
          </a:bodyPr>
          <a:lstStyle/>
          <a:p>
            <a:r>
              <a:rPr lang="fr-CH" sz="1200" dirty="0"/>
              <a:t>Capital circulant</a:t>
            </a:r>
          </a:p>
        </p:txBody>
      </p:sp>
      <p:sp>
        <p:nvSpPr>
          <p:cNvPr id="70" name="ZoneTexte 69">
            <a:extLst>
              <a:ext uri="{FF2B5EF4-FFF2-40B4-BE49-F238E27FC236}">
                <a16:creationId xmlns:a16="http://schemas.microsoft.com/office/drawing/2014/main" id="{CF3FE49D-DAA3-4DA7-5BDA-EE1881BD56B2}"/>
              </a:ext>
            </a:extLst>
          </p:cNvPr>
          <p:cNvSpPr txBox="1"/>
          <p:nvPr/>
        </p:nvSpPr>
        <p:spPr>
          <a:xfrm>
            <a:off x="2439639" y="1040768"/>
            <a:ext cx="1960732" cy="276999"/>
          </a:xfrm>
          <a:prstGeom prst="rect">
            <a:avLst/>
          </a:prstGeom>
          <a:noFill/>
        </p:spPr>
        <p:txBody>
          <a:bodyPr wrap="square" rtlCol="0">
            <a:spAutoFit/>
          </a:bodyPr>
          <a:lstStyle/>
          <a:p>
            <a:r>
              <a:rPr lang="fr-CH" sz="1200" dirty="0"/>
              <a:t>Capital variable</a:t>
            </a:r>
          </a:p>
        </p:txBody>
      </p:sp>
      <p:sp>
        <p:nvSpPr>
          <p:cNvPr id="71" name="ZoneTexte 70">
            <a:extLst>
              <a:ext uri="{FF2B5EF4-FFF2-40B4-BE49-F238E27FC236}">
                <a16:creationId xmlns:a16="http://schemas.microsoft.com/office/drawing/2014/main" id="{DBD143BD-4648-D184-F85B-BD8A5258F81F}"/>
              </a:ext>
            </a:extLst>
          </p:cNvPr>
          <p:cNvSpPr txBox="1"/>
          <p:nvPr/>
        </p:nvSpPr>
        <p:spPr>
          <a:xfrm>
            <a:off x="2471667" y="2470529"/>
            <a:ext cx="1960732" cy="276999"/>
          </a:xfrm>
          <a:prstGeom prst="rect">
            <a:avLst/>
          </a:prstGeom>
          <a:noFill/>
        </p:spPr>
        <p:txBody>
          <a:bodyPr wrap="square" rtlCol="0">
            <a:spAutoFit/>
          </a:bodyPr>
          <a:lstStyle/>
          <a:p>
            <a:r>
              <a:rPr lang="fr-CH" sz="1200" dirty="0"/>
              <a:t>Capital constant</a:t>
            </a:r>
          </a:p>
        </p:txBody>
      </p:sp>
      <p:sp>
        <p:nvSpPr>
          <p:cNvPr id="72" name="ZoneTexte 71">
            <a:extLst>
              <a:ext uri="{FF2B5EF4-FFF2-40B4-BE49-F238E27FC236}">
                <a16:creationId xmlns:a16="http://schemas.microsoft.com/office/drawing/2014/main" id="{D5D1565A-A301-6552-8EFF-A25BC7210B70}"/>
              </a:ext>
            </a:extLst>
          </p:cNvPr>
          <p:cNvSpPr txBox="1"/>
          <p:nvPr/>
        </p:nvSpPr>
        <p:spPr>
          <a:xfrm>
            <a:off x="10931153" y="1970299"/>
            <a:ext cx="396262" cy="646331"/>
          </a:xfrm>
          <a:prstGeom prst="rect">
            <a:avLst/>
          </a:prstGeom>
          <a:noFill/>
        </p:spPr>
        <p:txBody>
          <a:bodyPr wrap="none" rtlCol="0">
            <a:spAutoFit/>
          </a:bodyPr>
          <a:lstStyle/>
          <a:p>
            <a:r>
              <a:rPr lang="fr-CH" sz="3600" dirty="0">
                <a:solidFill>
                  <a:schemeClr val="accent5"/>
                </a:solidFill>
              </a:rPr>
              <a:t>*</a:t>
            </a:r>
            <a:endParaRPr lang="fr-CH" dirty="0">
              <a:solidFill>
                <a:schemeClr val="accent5"/>
              </a:solidFill>
            </a:endParaRPr>
          </a:p>
        </p:txBody>
      </p:sp>
      <p:sp>
        <p:nvSpPr>
          <p:cNvPr id="73" name="ZoneTexte 72">
            <a:extLst>
              <a:ext uri="{FF2B5EF4-FFF2-40B4-BE49-F238E27FC236}">
                <a16:creationId xmlns:a16="http://schemas.microsoft.com/office/drawing/2014/main" id="{BE235ADE-5D74-373E-8BB2-C5E4285E56C6}"/>
              </a:ext>
            </a:extLst>
          </p:cNvPr>
          <p:cNvSpPr txBox="1"/>
          <p:nvPr/>
        </p:nvSpPr>
        <p:spPr>
          <a:xfrm>
            <a:off x="7810228" y="3905987"/>
            <a:ext cx="396262" cy="646331"/>
          </a:xfrm>
          <a:prstGeom prst="rect">
            <a:avLst/>
          </a:prstGeom>
          <a:noFill/>
        </p:spPr>
        <p:txBody>
          <a:bodyPr wrap="none" rtlCol="0">
            <a:spAutoFit/>
          </a:bodyPr>
          <a:lstStyle/>
          <a:p>
            <a:r>
              <a:rPr lang="fr-CH" sz="3600" dirty="0">
                <a:solidFill>
                  <a:schemeClr val="accent5"/>
                </a:solidFill>
              </a:rPr>
              <a:t>*</a:t>
            </a:r>
            <a:endParaRPr lang="fr-CH" dirty="0">
              <a:solidFill>
                <a:schemeClr val="accent5"/>
              </a:solidFill>
            </a:endParaRPr>
          </a:p>
        </p:txBody>
      </p:sp>
      <p:sp>
        <p:nvSpPr>
          <p:cNvPr id="74" name="ZoneTexte 73">
            <a:extLst>
              <a:ext uri="{FF2B5EF4-FFF2-40B4-BE49-F238E27FC236}">
                <a16:creationId xmlns:a16="http://schemas.microsoft.com/office/drawing/2014/main" id="{AEE79126-6891-070D-B947-4E42B320812F}"/>
              </a:ext>
            </a:extLst>
          </p:cNvPr>
          <p:cNvSpPr txBox="1"/>
          <p:nvPr/>
        </p:nvSpPr>
        <p:spPr>
          <a:xfrm>
            <a:off x="10812039" y="2600570"/>
            <a:ext cx="607859" cy="646331"/>
          </a:xfrm>
          <a:prstGeom prst="rect">
            <a:avLst/>
          </a:prstGeom>
          <a:noFill/>
        </p:spPr>
        <p:txBody>
          <a:bodyPr wrap="none" rtlCol="0">
            <a:spAutoFit/>
          </a:bodyPr>
          <a:lstStyle/>
          <a:p>
            <a:r>
              <a:rPr lang="fr-CH" sz="3600" dirty="0">
                <a:solidFill>
                  <a:schemeClr val="accent5"/>
                </a:solidFill>
              </a:rPr>
              <a:t>**</a:t>
            </a:r>
            <a:endParaRPr lang="fr-CH" dirty="0">
              <a:solidFill>
                <a:schemeClr val="accent5"/>
              </a:solidFill>
            </a:endParaRPr>
          </a:p>
        </p:txBody>
      </p:sp>
      <p:sp>
        <p:nvSpPr>
          <p:cNvPr id="75" name="ZoneTexte 74">
            <a:extLst>
              <a:ext uri="{FF2B5EF4-FFF2-40B4-BE49-F238E27FC236}">
                <a16:creationId xmlns:a16="http://schemas.microsoft.com/office/drawing/2014/main" id="{FA7E8929-0E77-295D-3887-28616BB7D4C3}"/>
              </a:ext>
            </a:extLst>
          </p:cNvPr>
          <p:cNvSpPr txBox="1"/>
          <p:nvPr/>
        </p:nvSpPr>
        <p:spPr>
          <a:xfrm>
            <a:off x="6181671" y="3728560"/>
            <a:ext cx="607859" cy="646331"/>
          </a:xfrm>
          <a:prstGeom prst="rect">
            <a:avLst/>
          </a:prstGeom>
          <a:noFill/>
        </p:spPr>
        <p:txBody>
          <a:bodyPr wrap="none" rtlCol="0">
            <a:spAutoFit/>
          </a:bodyPr>
          <a:lstStyle/>
          <a:p>
            <a:r>
              <a:rPr lang="fr-CH" sz="3600" dirty="0">
                <a:solidFill>
                  <a:schemeClr val="accent5"/>
                </a:solidFill>
              </a:rPr>
              <a:t>**</a:t>
            </a:r>
            <a:endParaRPr lang="fr-CH" dirty="0">
              <a:solidFill>
                <a:schemeClr val="accent5"/>
              </a:solidFill>
            </a:endParaRPr>
          </a:p>
        </p:txBody>
      </p:sp>
      <p:sp>
        <p:nvSpPr>
          <p:cNvPr id="76" name="ZoneTexte 75">
            <a:extLst>
              <a:ext uri="{FF2B5EF4-FFF2-40B4-BE49-F238E27FC236}">
                <a16:creationId xmlns:a16="http://schemas.microsoft.com/office/drawing/2014/main" id="{CD88594A-2AB6-F0EB-E96D-42D24A5D493F}"/>
              </a:ext>
            </a:extLst>
          </p:cNvPr>
          <p:cNvSpPr txBox="1"/>
          <p:nvPr/>
        </p:nvSpPr>
        <p:spPr>
          <a:xfrm>
            <a:off x="10603974" y="3370665"/>
            <a:ext cx="819455" cy="646331"/>
          </a:xfrm>
          <a:prstGeom prst="rect">
            <a:avLst/>
          </a:prstGeom>
          <a:noFill/>
        </p:spPr>
        <p:txBody>
          <a:bodyPr wrap="none" rtlCol="0">
            <a:spAutoFit/>
          </a:bodyPr>
          <a:lstStyle/>
          <a:p>
            <a:r>
              <a:rPr lang="fr-CH" sz="3600" dirty="0">
                <a:solidFill>
                  <a:schemeClr val="accent5"/>
                </a:solidFill>
              </a:rPr>
              <a:t>***</a:t>
            </a:r>
            <a:endParaRPr lang="fr-CH" dirty="0">
              <a:solidFill>
                <a:schemeClr val="accent5"/>
              </a:solidFill>
            </a:endParaRPr>
          </a:p>
        </p:txBody>
      </p:sp>
      <p:sp>
        <p:nvSpPr>
          <p:cNvPr id="77" name="ZoneTexte 76">
            <a:extLst>
              <a:ext uri="{FF2B5EF4-FFF2-40B4-BE49-F238E27FC236}">
                <a16:creationId xmlns:a16="http://schemas.microsoft.com/office/drawing/2014/main" id="{0A961BB7-95E3-4F43-E434-0C62AA7ABCAF}"/>
              </a:ext>
            </a:extLst>
          </p:cNvPr>
          <p:cNvSpPr txBox="1"/>
          <p:nvPr/>
        </p:nvSpPr>
        <p:spPr>
          <a:xfrm>
            <a:off x="8834093" y="3200315"/>
            <a:ext cx="819455" cy="646331"/>
          </a:xfrm>
          <a:prstGeom prst="rect">
            <a:avLst/>
          </a:prstGeom>
          <a:noFill/>
        </p:spPr>
        <p:txBody>
          <a:bodyPr wrap="none" rtlCol="0">
            <a:spAutoFit/>
          </a:bodyPr>
          <a:lstStyle/>
          <a:p>
            <a:r>
              <a:rPr lang="fr-CH" sz="3600" dirty="0">
                <a:solidFill>
                  <a:schemeClr val="accent5"/>
                </a:solidFill>
              </a:rPr>
              <a:t>***</a:t>
            </a:r>
            <a:endParaRPr lang="fr-CH" dirty="0">
              <a:solidFill>
                <a:schemeClr val="accent5"/>
              </a:solidFill>
            </a:endParaRPr>
          </a:p>
        </p:txBody>
      </p:sp>
      <p:sp>
        <p:nvSpPr>
          <p:cNvPr id="3" name="Rectangle 2">
            <a:extLst>
              <a:ext uri="{FF2B5EF4-FFF2-40B4-BE49-F238E27FC236}">
                <a16:creationId xmlns:a16="http://schemas.microsoft.com/office/drawing/2014/main" id="{D3A518D5-C5FB-8188-F40D-6A26959840F7}"/>
              </a:ext>
            </a:extLst>
          </p:cNvPr>
          <p:cNvSpPr/>
          <p:nvPr/>
        </p:nvSpPr>
        <p:spPr>
          <a:xfrm>
            <a:off x="70440" y="2690102"/>
            <a:ext cx="12121560" cy="3924704"/>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4" name="Rectangle 3">
            <a:extLst>
              <a:ext uri="{FF2B5EF4-FFF2-40B4-BE49-F238E27FC236}">
                <a16:creationId xmlns:a16="http://schemas.microsoft.com/office/drawing/2014/main" id="{D33D5748-918F-6FD1-3CC1-279E5D9D2866}"/>
              </a:ext>
            </a:extLst>
          </p:cNvPr>
          <p:cNvSpPr/>
          <p:nvPr/>
        </p:nvSpPr>
        <p:spPr>
          <a:xfrm>
            <a:off x="6879094" y="187116"/>
            <a:ext cx="5269245" cy="2502986"/>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mc:AlternateContent xmlns:mc="http://schemas.openxmlformats.org/markup-compatibility/2006" xmlns:p14="http://schemas.microsoft.com/office/powerpoint/2010/main">
        <mc:Choice Requires="p14">
          <p:contentPart p14:bwMode="auto" r:id="rId35">
            <p14:nvContentPartPr>
              <p14:cNvPr id="7" name="Encre 6">
                <a:extLst>
                  <a:ext uri="{FF2B5EF4-FFF2-40B4-BE49-F238E27FC236}">
                    <a16:creationId xmlns:a16="http://schemas.microsoft.com/office/drawing/2014/main" id="{6FE6F0C0-329A-841B-D7B4-1A17CC5DF064}"/>
                  </a:ext>
                </a:extLst>
              </p14:cNvPr>
              <p14:cNvContentPartPr/>
              <p14:nvPr/>
            </p14:nvContentPartPr>
            <p14:xfrm>
              <a:off x="2371887" y="774927"/>
              <a:ext cx="1257840" cy="938160"/>
            </p14:xfrm>
          </p:contentPart>
        </mc:Choice>
        <mc:Fallback xmlns="">
          <p:pic>
            <p:nvPicPr>
              <p:cNvPr id="7" name="Encre 6">
                <a:extLst>
                  <a:ext uri="{FF2B5EF4-FFF2-40B4-BE49-F238E27FC236}">
                    <a16:creationId xmlns:a16="http://schemas.microsoft.com/office/drawing/2014/main" id="{6FE6F0C0-329A-841B-D7B4-1A17CC5DF064}"/>
                  </a:ext>
                </a:extLst>
              </p:cNvPr>
              <p:cNvPicPr/>
              <p:nvPr/>
            </p:nvPicPr>
            <p:blipFill>
              <a:blip r:embed="rId36"/>
              <a:stretch>
                <a:fillRect/>
              </a:stretch>
            </p:blipFill>
            <p:spPr>
              <a:xfrm>
                <a:off x="2363247" y="766287"/>
                <a:ext cx="1275480" cy="955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 name="Encre 7">
                <a:extLst>
                  <a:ext uri="{FF2B5EF4-FFF2-40B4-BE49-F238E27FC236}">
                    <a16:creationId xmlns:a16="http://schemas.microsoft.com/office/drawing/2014/main" id="{780DA855-374E-2DEC-9FFB-70808D92DBB7}"/>
                  </a:ext>
                </a:extLst>
              </p14:cNvPr>
              <p14:cNvContentPartPr/>
              <p14:nvPr/>
            </p14:nvContentPartPr>
            <p14:xfrm>
              <a:off x="5456560" y="1420756"/>
              <a:ext cx="1761840" cy="1159560"/>
            </p14:xfrm>
          </p:contentPart>
        </mc:Choice>
        <mc:Fallback xmlns="">
          <p:pic>
            <p:nvPicPr>
              <p:cNvPr id="8" name="Encre 7">
                <a:extLst>
                  <a:ext uri="{FF2B5EF4-FFF2-40B4-BE49-F238E27FC236}">
                    <a16:creationId xmlns:a16="http://schemas.microsoft.com/office/drawing/2014/main" id="{780DA855-374E-2DEC-9FFB-70808D92DBB7}"/>
                  </a:ext>
                </a:extLst>
              </p:cNvPr>
              <p:cNvPicPr/>
              <p:nvPr/>
            </p:nvPicPr>
            <p:blipFill>
              <a:blip r:embed="rId38"/>
              <a:stretch>
                <a:fillRect/>
              </a:stretch>
            </p:blipFill>
            <p:spPr>
              <a:xfrm>
                <a:off x="5447920" y="1411756"/>
                <a:ext cx="1779480" cy="1177200"/>
              </a:xfrm>
              <a:prstGeom prst="rect">
                <a:avLst/>
              </a:prstGeom>
            </p:spPr>
          </p:pic>
        </mc:Fallback>
      </mc:AlternateContent>
      <p:grpSp>
        <p:nvGrpSpPr>
          <p:cNvPr id="14" name="Groupe 13">
            <a:extLst>
              <a:ext uri="{FF2B5EF4-FFF2-40B4-BE49-F238E27FC236}">
                <a16:creationId xmlns:a16="http://schemas.microsoft.com/office/drawing/2014/main" id="{088BE00D-7B6A-0900-8994-DDD97EA3D283}"/>
              </a:ext>
            </a:extLst>
          </p:cNvPr>
          <p:cNvGrpSpPr/>
          <p:nvPr/>
        </p:nvGrpSpPr>
        <p:grpSpPr>
          <a:xfrm>
            <a:off x="2275047" y="576927"/>
            <a:ext cx="273960" cy="356760"/>
            <a:chOff x="2275047" y="576927"/>
            <a:chExt cx="273960" cy="356760"/>
          </a:xfrm>
        </p:grpSpPr>
        <mc:AlternateContent xmlns:mc="http://schemas.openxmlformats.org/markup-compatibility/2006" xmlns:p14="http://schemas.microsoft.com/office/powerpoint/2010/main">
          <mc:Choice Requires="p14">
            <p:contentPart p14:bwMode="auto" r:id="rId39">
              <p14:nvContentPartPr>
                <p14:cNvPr id="9" name="Encre 8">
                  <a:extLst>
                    <a:ext uri="{FF2B5EF4-FFF2-40B4-BE49-F238E27FC236}">
                      <a16:creationId xmlns:a16="http://schemas.microsoft.com/office/drawing/2014/main" id="{C23F2ADC-A7FA-3D36-B22D-12DA94B29ED2}"/>
                    </a:ext>
                  </a:extLst>
                </p14:cNvPr>
                <p14:cNvContentPartPr/>
                <p14:nvPr/>
              </p14:nvContentPartPr>
              <p14:xfrm>
                <a:off x="2305647" y="634887"/>
                <a:ext cx="243360" cy="298800"/>
              </p14:xfrm>
            </p:contentPart>
          </mc:Choice>
          <mc:Fallback xmlns="">
            <p:pic>
              <p:nvPicPr>
                <p:cNvPr id="9" name="Encre 8">
                  <a:extLst>
                    <a:ext uri="{FF2B5EF4-FFF2-40B4-BE49-F238E27FC236}">
                      <a16:creationId xmlns:a16="http://schemas.microsoft.com/office/drawing/2014/main" id="{C23F2ADC-A7FA-3D36-B22D-12DA94B29ED2}"/>
                    </a:ext>
                  </a:extLst>
                </p:cNvPr>
                <p:cNvPicPr/>
                <p:nvPr/>
              </p:nvPicPr>
              <p:blipFill>
                <a:blip r:embed="rId40"/>
                <a:stretch>
                  <a:fillRect/>
                </a:stretch>
              </p:blipFill>
              <p:spPr>
                <a:xfrm>
                  <a:off x="2296647" y="626247"/>
                  <a:ext cx="26100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 name="Encre 9">
                  <a:extLst>
                    <a:ext uri="{FF2B5EF4-FFF2-40B4-BE49-F238E27FC236}">
                      <a16:creationId xmlns:a16="http://schemas.microsoft.com/office/drawing/2014/main" id="{469864D2-41DA-A385-7F92-54A6681AF791}"/>
                    </a:ext>
                  </a:extLst>
                </p14:cNvPr>
                <p14:cNvContentPartPr/>
                <p14:nvPr/>
              </p14:nvContentPartPr>
              <p14:xfrm>
                <a:off x="2275047" y="576927"/>
                <a:ext cx="117720" cy="153000"/>
              </p14:xfrm>
            </p:contentPart>
          </mc:Choice>
          <mc:Fallback xmlns="">
            <p:pic>
              <p:nvPicPr>
                <p:cNvPr id="10" name="Encre 9">
                  <a:extLst>
                    <a:ext uri="{FF2B5EF4-FFF2-40B4-BE49-F238E27FC236}">
                      <a16:creationId xmlns:a16="http://schemas.microsoft.com/office/drawing/2014/main" id="{469864D2-41DA-A385-7F92-54A6681AF791}"/>
                    </a:ext>
                  </a:extLst>
                </p:cNvPr>
                <p:cNvPicPr/>
                <p:nvPr/>
              </p:nvPicPr>
              <p:blipFill>
                <a:blip r:embed="rId42"/>
                <a:stretch>
                  <a:fillRect/>
                </a:stretch>
              </p:blipFill>
              <p:spPr>
                <a:xfrm>
                  <a:off x="2266407" y="567927"/>
                  <a:ext cx="135360" cy="170640"/>
                </a:xfrm>
                <a:prstGeom prst="rect">
                  <a:avLst/>
                </a:prstGeom>
              </p:spPr>
            </p:pic>
          </mc:Fallback>
        </mc:AlternateContent>
      </p:grpSp>
      <p:grpSp>
        <p:nvGrpSpPr>
          <p:cNvPr id="28" name="Groupe 27">
            <a:extLst>
              <a:ext uri="{FF2B5EF4-FFF2-40B4-BE49-F238E27FC236}">
                <a16:creationId xmlns:a16="http://schemas.microsoft.com/office/drawing/2014/main" id="{90B49BF9-7FC8-22CA-B90C-3D840639D990}"/>
              </a:ext>
            </a:extLst>
          </p:cNvPr>
          <p:cNvGrpSpPr/>
          <p:nvPr/>
        </p:nvGrpSpPr>
        <p:grpSpPr>
          <a:xfrm rot="20951188" flipH="1">
            <a:off x="4907449" y="2562362"/>
            <a:ext cx="935186" cy="514669"/>
            <a:chOff x="4678767" y="2606967"/>
            <a:chExt cx="194790" cy="514669"/>
          </a:xfrm>
        </p:grpSpPr>
        <mc:AlternateContent xmlns:mc="http://schemas.openxmlformats.org/markup-compatibility/2006" xmlns:p14="http://schemas.microsoft.com/office/powerpoint/2010/main">
          <mc:Choice Requires="p14">
            <p:contentPart p14:bwMode="auto" r:id="rId43">
              <p14:nvContentPartPr>
                <p14:cNvPr id="22" name="Encre 21">
                  <a:extLst>
                    <a:ext uri="{FF2B5EF4-FFF2-40B4-BE49-F238E27FC236}">
                      <a16:creationId xmlns:a16="http://schemas.microsoft.com/office/drawing/2014/main" id="{5DD2BE6A-3D44-822D-F3A3-4166A9CB22B9}"/>
                    </a:ext>
                  </a:extLst>
                </p14:cNvPr>
                <p14:cNvContentPartPr/>
                <p14:nvPr/>
              </p14:nvContentPartPr>
              <p14:xfrm>
                <a:off x="4678767" y="2606967"/>
                <a:ext cx="164160" cy="408600"/>
              </p14:xfrm>
            </p:contentPart>
          </mc:Choice>
          <mc:Fallback xmlns="">
            <p:pic>
              <p:nvPicPr>
                <p:cNvPr id="22" name="Encre 21">
                  <a:extLst>
                    <a:ext uri="{FF2B5EF4-FFF2-40B4-BE49-F238E27FC236}">
                      <a16:creationId xmlns:a16="http://schemas.microsoft.com/office/drawing/2014/main" id="{5DD2BE6A-3D44-822D-F3A3-4166A9CB22B9}"/>
                    </a:ext>
                  </a:extLst>
                </p:cNvPr>
                <p:cNvPicPr/>
                <p:nvPr/>
              </p:nvPicPr>
              <p:blipFill>
                <a:blip r:embed="rId44"/>
                <a:stretch>
                  <a:fillRect/>
                </a:stretch>
              </p:blipFill>
              <p:spPr>
                <a:xfrm>
                  <a:off x="4676966" y="2597967"/>
                  <a:ext cx="167838"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Encre 26">
                  <a:extLst>
                    <a:ext uri="{FF2B5EF4-FFF2-40B4-BE49-F238E27FC236}">
                      <a16:creationId xmlns:a16="http://schemas.microsoft.com/office/drawing/2014/main" id="{150B3C72-1791-02B5-B569-C1F576F7D05B}"/>
                    </a:ext>
                  </a:extLst>
                </p14:cNvPr>
                <p14:cNvContentPartPr/>
                <p14:nvPr/>
              </p14:nvContentPartPr>
              <p14:xfrm>
                <a:off x="4778157" y="2890516"/>
                <a:ext cx="95400" cy="231120"/>
              </p14:xfrm>
            </p:contentPart>
          </mc:Choice>
          <mc:Fallback xmlns="">
            <p:pic>
              <p:nvPicPr>
                <p:cNvPr id="27" name="Encre 26">
                  <a:extLst>
                    <a:ext uri="{FF2B5EF4-FFF2-40B4-BE49-F238E27FC236}">
                      <a16:creationId xmlns:a16="http://schemas.microsoft.com/office/drawing/2014/main" id="{150B3C72-1791-02B5-B569-C1F576F7D05B}"/>
                    </a:ext>
                  </a:extLst>
                </p:cNvPr>
                <p:cNvPicPr/>
                <p:nvPr/>
              </p:nvPicPr>
              <p:blipFill>
                <a:blip r:embed="rId46"/>
                <a:stretch>
                  <a:fillRect/>
                </a:stretch>
              </p:blipFill>
              <p:spPr>
                <a:xfrm>
                  <a:off x="4776350" y="2881516"/>
                  <a:ext cx="99090" cy="248760"/>
                </a:xfrm>
                <a:prstGeom prst="rect">
                  <a:avLst/>
                </a:prstGeom>
              </p:spPr>
            </p:pic>
          </mc:Fallback>
        </mc:AlternateContent>
      </p:grpSp>
      <p:sp>
        <p:nvSpPr>
          <p:cNvPr id="29" name="ZoneTexte 28">
            <a:extLst>
              <a:ext uri="{FF2B5EF4-FFF2-40B4-BE49-F238E27FC236}">
                <a16:creationId xmlns:a16="http://schemas.microsoft.com/office/drawing/2014/main" id="{2B417D68-B5CC-9447-0A10-883AEAED4679}"/>
              </a:ext>
            </a:extLst>
          </p:cNvPr>
          <p:cNvSpPr txBox="1"/>
          <p:nvPr/>
        </p:nvSpPr>
        <p:spPr>
          <a:xfrm>
            <a:off x="220733" y="109755"/>
            <a:ext cx="3747373" cy="461665"/>
          </a:xfrm>
          <a:prstGeom prst="rect">
            <a:avLst/>
          </a:prstGeom>
          <a:noFill/>
        </p:spPr>
        <p:txBody>
          <a:bodyPr wrap="none" rtlCol="0">
            <a:spAutoFit/>
          </a:bodyPr>
          <a:lstStyle/>
          <a:p>
            <a:r>
              <a:rPr lang="fr-CH" sz="2400" dirty="0"/>
              <a:t>Valeur de la force de travail</a:t>
            </a:r>
          </a:p>
        </p:txBody>
      </p:sp>
      <p:sp>
        <p:nvSpPr>
          <p:cNvPr id="31" name="ZoneTexte 30">
            <a:extLst>
              <a:ext uri="{FF2B5EF4-FFF2-40B4-BE49-F238E27FC236}">
                <a16:creationId xmlns:a16="http://schemas.microsoft.com/office/drawing/2014/main" id="{2EA1A4F8-75F0-ACEB-A5A1-F1F648C3E6F0}"/>
              </a:ext>
            </a:extLst>
          </p:cNvPr>
          <p:cNvSpPr txBox="1"/>
          <p:nvPr/>
        </p:nvSpPr>
        <p:spPr>
          <a:xfrm>
            <a:off x="3573665" y="3026541"/>
            <a:ext cx="3405228" cy="1107996"/>
          </a:xfrm>
          <a:prstGeom prst="rect">
            <a:avLst/>
          </a:prstGeom>
          <a:noFill/>
        </p:spPr>
        <p:txBody>
          <a:bodyPr wrap="none" rtlCol="0">
            <a:spAutoFit/>
          </a:bodyPr>
          <a:lstStyle/>
          <a:p>
            <a:r>
              <a:rPr lang="fr-CH" sz="6600" b="1" dirty="0">
                <a:solidFill>
                  <a:schemeClr val="bg1">
                    <a:lumMod val="85000"/>
                  </a:schemeClr>
                </a:solidFill>
              </a:rPr>
              <a:t>CAPITAL</a:t>
            </a:r>
          </a:p>
        </p:txBody>
      </p:sp>
      <p:sp>
        <p:nvSpPr>
          <p:cNvPr id="30" name="ZoneTexte 29">
            <a:extLst>
              <a:ext uri="{FF2B5EF4-FFF2-40B4-BE49-F238E27FC236}">
                <a16:creationId xmlns:a16="http://schemas.microsoft.com/office/drawing/2014/main" id="{D9AAC3CF-CAE3-911F-2956-6644AABBAD81}"/>
              </a:ext>
            </a:extLst>
          </p:cNvPr>
          <p:cNvSpPr txBox="1"/>
          <p:nvPr/>
        </p:nvSpPr>
        <p:spPr>
          <a:xfrm>
            <a:off x="3410548" y="3307533"/>
            <a:ext cx="3738459" cy="461665"/>
          </a:xfrm>
          <a:prstGeom prst="rect">
            <a:avLst/>
          </a:prstGeom>
          <a:noFill/>
        </p:spPr>
        <p:txBody>
          <a:bodyPr wrap="none" rtlCol="0">
            <a:spAutoFit/>
          </a:bodyPr>
          <a:lstStyle/>
          <a:p>
            <a:r>
              <a:rPr lang="fr-CH" sz="2400" dirty="0"/>
              <a:t>Valeur du produit du travail</a:t>
            </a:r>
          </a:p>
        </p:txBody>
      </p:sp>
      <p:sp>
        <p:nvSpPr>
          <p:cNvPr id="42" name="ZoneTexte 41">
            <a:extLst>
              <a:ext uri="{FF2B5EF4-FFF2-40B4-BE49-F238E27FC236}">
                <a16:creationId xmlns:a16="http://schemas.microsoft.com/office/drawing/2014/main" id="{FCF965EF-5238-CC58-234F-48772D1580D7}"/>
              </a:ext>
            </a:extLst>
          </p:cNvPr>
          <p:cNvSpPr txBox="1"/>
          <p:nvPr/>
        </p:nvSpPr>
        <p:spPr>
          <a:xfrm>
            <a:off x="4354645" y="1079829"/>
            <a:ext cx="651332" cy="584775"/>
          </a:xfrm>
          <a:prstGeom prst="rect">
            <a:avLst/>
          </a:prstGeom>
          <a:noFill/>
        </p:spPr>
        <p:txBody>
          <a:bodyPr wrap="none" rtlCol="0">
            <a:spAutoFit/>
          </a:bodyPr>
          <a:lstStyle/>
          <a:p>
            <a:r>
              <a:rPr lang="fr-CH" sz="3200" b="1" dirty="0">
                <a:latin typeface="Bad Script" panose="02000000000000000000" pitchFamily="2" charset="0"/>
              </a:rPr>
              <a:t>VS</a:t>
            </a:r>
          </a:p>
        </p:txBody>
      </p:sp>
      <p:grpSp>
        <p:nvGrpSpPr>
          <p:cNvPr id="87" name="Groupe 86">
            <a:extLst>
              <a:ext uri="{FF2B5EF4-FFF2-40B4-BE49-F238E27FC236}">
                <a16:creationId xmlns:a16="http://schemas.microsoft.com/office/drawing/2014/main" id="{04BBF512-43A1-F30A-F48F-AE0B3FA8A5C0}"/>
              </a:ext>
            </a:extLst>
          </p:cNvPr>
          <p:cNvGrpSpPr/>
          <p:nvPr/>
        </p:nvGrpSpPr>
        <p:grpSpPr>
          <a:xfrm>
            <a:off x="174525" y="3438098"/>
            <a:ext cx="3559590" cy="2787346"/>
            <a:chOff x="174525" y="3438098"/>
            <a:chExt cx="3559590" cy="2787346"/>
          </a:xfrm>
        </p:grpSpPr>
        <p:sp>
          <p:nvSpPr>
            <p:cNvPr id="61" name="Ellipse 60">
              <a:extLst>
                <a:ext uri="{FF2B5EF4-FFF2-40B4-BE49-F238E27FC236}">
                  <a16:creationId xmlns:a16="http://schemas.microsoft.com/office/drawing/2014/main" id="{4FFF0812-0465-474D-3DB8-21E5F4713421}"/>
                </a:ext>
              </a:extLst>
            </p:cNvPr>
            <p:cNvSpPr/>
            <p:nvPr/>
          </p:nvSpPr>
          <p:spPr>
            <a:xfrm>
              <a:off x="1526257" y="5374295"/>
              <a:ext cx="775951" cy="192650"/>
            </a:xfrm>
            <a:prstGeom prst="ellipse">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66" name="Connecteur droit 65">
              <a:extLst>
                <a:ext uri="{FF2B5EF4-FFF2-40B4-BE49-F238E27FC236}">
                  <a16:creationId xmlns:a16="http://schemas.microsoft.com/office/drawing/2014/main" id="{78AB7F52-9B0C-78B4-71F3-C2627C7D31A8}"/>
                </a:ext>
              </a:extLst>
            </p:cNvPr>
            <p:cNvCxnSpPr/>
            <p:nvPr/>
          </p:nvCxnSpPr>
          <p:spPr>
            <a:xfrm>
              <a:off x="1914232" y="4368234"/>
              <a:ext cx="0" cy="1095560"/>
            </a:xfrm>
            <a:prstGeom prst="line">
              <a:avLst/>
            </a:prstGeom>
            <a:ln w="571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nvGrpSpPr>
            <p:cNvPr id="84" name="Groupe 83">
              <a:extLst>
                <a:ext uri="{FF2B5EF4-FFF2-40B4-BE49-F238E27FC236}">
                  <a16:creationId xmlns:a16="http://schemas.microsoft.com/office/drawing/2014/main" id="{3F5591AB-1B61-9B40-4493-C009468ED70B}"/>
                </a:ext>
              </a:extLst>
            </p:cNvPr>
            <p:cNvGrpSpPr/>
            <p:nvPr/>
          </p:nvGrpSpPr>
          <p:grpSpPr>
            <a:xfrm rot="20519182">
              <a:off x="2198920" y="3438098"/>
              <a:ext cx="605168" cy="751969"/>
              <a:chOff x="2207341" y="3525973"/>
              <a:chExt cx="605168" cy="751969"/>
            </a:xfrm>
          </p:grpSpPr>
          <p:cxnSp>
            <p:nvCxnSpPr>
              <p:cNvPr id="78" name="Connecteur droit 77">
                <a:extLst>
                  <a:ext uri="{FF2B5EF4-FFF2-40B4-BE49-F238E27FC236}">
                    <a16:creationId xmlns:a16="http://schemas.microsoft.com/office/drawing/2014/main" id="{B60D8156-13B0-FB6E-2A9C-C5E9B4778710}"/>
                  </a:ext>
                </a:extLst>
              </p:cNvPr>
              <p:cNvCxnSpPr/>
              <p:nvPr/>
            </p:nvCxnSpPr>
            <p:spPr>
              <a:xfrm flipV="1">
                <a:off x="2207341" y="3525973"/>
                <a:ext cx="495003" cy="406434"/>
              </a:xfrm>
              <a:prstGeom prst="line">
                <a:avLst/>
              </a:prstGeom>
              <a:ln w="28575">
                <a:solidFill>
                  <a:srgbClr val="C0766C"/>
                </a:solidFill>
              </a:ln>
            </p:spPr>
            <p:style>
              <a:lnRef idx="1">
                <a:schemeClr val="accent1"/>
              </a:lnRef>
              <a:fillRef idx="0">
                <a:schemeClr val="accent1"/>
              </a:fillRef>
              <a:effectRef idx="0">
                <a:schemeClr val="accent1"/>
              </a:effectRef>
              <a:fontRef idx="minor">
                <a:schemeClr val="tx1"/>
              </a:fontRef>
            </p:style>
          </p:cxnSp>
          <p:cxnSp>
            <p:nvCxnSpPr>
              <p:cNvPr id="79" name="Connecteur droit 78">
                <a:extLst>
                  <a:ext uri="{FF2B5EF4-FFF2-40B4-BE49-F238E27FC236}">
                    <a16:creationId xmlns:a16="http://schemas.microsoft.com/office/drawing/2014/main" id="{BB80D874-2C24-AE10-5D8E-BA2AA907B2D6}"/>
                  </a:ext>
                </a:extLst>
              </p:cNvPr>
              <p:cNvCxnSpPr>
                <a:cxnSpLocks/>
              </p:cNvCxnSpPr>
              <p:nvPr/>
            </p:nvCxnSpPr>
            <p:spPr>
              <a:xfrm rot="1080818" flipV="1">
                <a:off x="2346827" y="3713728"/>
                <a:ext cx="401375" cy="418579"/>
              </a:xfrm>
              <a:prstGeom prst="line">
                <a:avLst/>
              </a:prstGeom>
              <a:ln w="28575">
                <a:solidFill>
                  <a:srgbClr val="C0766C"/>
                </a:solidFill>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C5FA9083-5961-8FDF-E991-15B1A8E87CCF}"/>
                  </a:ext>
                </a:extLst>
              </p:cNvPr>
              <p:cNvCxnSpPr>
                <a:cxnSpLocks/>
              </p:cNvCxnSpPr>
              <p:nvPr/>
            </p:nvCxnSpPr>
            <p:spPr>
              <a:xfrm rot="1080818" flipV="1">
                <a:off x="2364786" y="3973797"/>
                <a:ext cx="447723" cy="304145"/>
              </a:xfrm>
              <a:prstGeom prst="line">
                <a:avLst/>
              </a:prstGeom>
              <a:ln w="28575">
                <a:solidFill>
                  <a:srgbClr val="C0766C"/>
                </a:solidFill>
              </a:ln>
            </p:spPr>
            <p:style>
              <a:lnRef idx="1">
                <a:schemeClr val="accent1"/>
              </a:lnRef>
              <a:fillRef idx="0">
                <a:schemeClr val="accent1"/>
              </a:fillRef>
              <a:effectRef idx="0">
                <a:schemeClr val="accent1"/>
              </a:effectRef>
              <a:fontRef idx="minor">
                <a:schemeClr val="tx1"/>
              </a:fontRef>
            </p:style>
          </p:cxnSp>
        </p:grpSp>
        <p:sp>
          <p:nvSpPr>
            <p:cNvPr id="81" name="ZoneTexte 80">
              <a:extLst>
                <a:ext uri="{FF2B5EF4-FFF2-40B4-BE49-F238E27FC236}">
                  <a16:creationId xmlns:a16="http://schemas.microsoft.com/office/drawing/2014/main" id="{99DCB842-AA73-3776-9110-6BDE123C0813}"/>
                </a:ext>
              </a:extLst>
            </p:cNvPr>
            <p:cNvSpPr txBox="1"/>
            <p:nvPr/>
          </p:nvSpPr>
          <p:spPr>
            <a:xfrm>
              <a:off x="174525" y="5579113"/>
              <a:ext cx="3559590" cy="646331"/>
            </a:xfrm>
            <a:prstGeom prst="rect">
              <a:avLst/>
            </a:prstGeom>
            <a:solidFill>
              <a:srgbClr val="FFFFFF">
                <a:alpha val="80000"/>
              </a:srgbClr>
            </a:solidFill>
          </p:spPr>
          <p:txBody>
            <a:bodyPr wrap="square" rtlCol="0">
              <a:spAutoFit/>
            </a:bodyPr>
            <a:lstStyle/>
            <a:p>
              <a:pPr algn="ctr"/>
              <a:r>
                <a:rPr lang="fr-CH" dirty="0">
                  <a:solidFill>
                    <a:schemeClr val="tx1">
                      <a:lumMod val="75000"/>
                      <a:lumOff val="25000"/>
                    </a:schemeClr>
                  </a:solidFill>
                </a:rPr>
                <a:t>Le point de vue du «marxisme orthodoxe»</a:t>
              </a:r>
              <a:endParaRPr lang="fr-CH" sz="1400" dirty="0">
                <a:solidFill>
                  <a:schemeClr val="tx1">
                    <a:lumMod val="75000"/>
                    <a:lumOff val="25000"/>
                  </a:schemeClr>
                </a:solidFill>
              </a:endParaRPr>
            </a:p>
          </p:txBody>
        </p:sp>
        <mc:AlternateContent xmlns:mc="http://schemas.openxmlformats.org/markup-compatibility/2006">
          <mc:Choice xmlns:am3d="http://schemas.microsoft.com/office/drawing/2017/model3d" Requires="am3d">
            <p:graphicFrame>
              <p:nvGraphicFramePr>
                <p:cNvPr id="82" name="Modèle 3D 81" descr="Cube gris clair">
                  <a:extLst>
                    <a:ext uri="{FF2B5EF4-FFF2-40B4-BE49-F238E27FC236}">
                      <a16:creationId xmlns:a16="http://schemas.microsoft.com/office/drawing/2014/main" id="{AE277E4C-63B7-31F5-1F0C-EF956875831E}"/>
                    </a:ext>
                  </a:extLst>
                </p:cNvPr>
                <p:cNvGraphicFramePr>
                  <a:graphicFrameLocks noChangeAspect="1"/>
                </p:cNvGraphicFramePr>
                <p:nvPr>
                  <p:extLst>
                    <p:ext uri="{D42A27DB-BD31-4B8C-83A1-F6EECF244321}">
                      <p14:modId xmlns:p14="http://schemas.microsoft.com/office/powerpoint/2010/main" val="462101326"/>
                    </p:ext>
                  </p:extLst>
                </p:nvPr>
              </p:nvGraphicFramePr>
              <p:xfrm rot="20240589">
                <a:off x="1424630" y="3823171"/>
                <a:ext cx="892073" cy="973306"/>
              </p:xfrm>
              <a:graphic>
                <a:graphicData uri="http://schemas.microsoft.com/office/drawing/2017/model3d">
                  <am3d:model3d r:embed="rId47">
                    <am3d:spPr>
                      <a:xfrm rot="20240589">
                        <a:off x="0" y="0"/>
                        <a:ext cx="892073" cy="973306"/>
                      </a:xfrm>
                      <a:prstGeom prst="rect">
                        <a:avLst/>
                      </a:prstGeom>
                    </am3d:spPr>
                    <am3d:camera>
                      <am3d:pos x="0" y="0" z="81469193"/>
                      <am3d:up dx="0" dy="36000000" dz="0"/>
                      <am3d:lookAt x="0" y="0" z="0"/>
                      <am3d:perspective fov="2700000"/>
                    </am3d:camera>
                    <am3d:trans>
                      <am3d:meterPerModelUnit n="7140529" d="1000000"/>
                      <am3d:preTrans dx="0" dy="-17999995" dz="5866"/>
                      <am3d:scale>
                        <am3d:sx n="1000000" d="1000000"/>
                        <am3d:sy n="1000000" d="1000000"/>
                        <am3d:sz n="1000000" d="1000000"/>
                      </am3d:scale>
                      <am3d:rot ax="2481050" ay="-3347531" az="-2162850"/>
                      <am3d:postTrans dx="0" dy="0" dz="0"/>
                    </am3d:trans>
                    <am3d:attrSrcUrl r:id="rId48"/>
                    <am3d:raster rName="Office3DRenderer" rVer="16.0.8326">
                      <am3d:blip r:embed="rId49"/>
                    </am3d:raster>
                    <am3d:objViewport viewportSz="102994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2" name="Modèle 3D 81" descr="Cube gris clair">
                  <a:extLst>
                    <a:ext uri="{FF2B5EF4-FFF2-40B4-BE49-F238E27FC236}">
                      <a16:creationId xmlns:a16="http://schemas.microsoft.com/office/drawing/2014/main" id="{AE277E4C-63B7-31F5-1F0C-EF956875831E}"/>
                    </a:ext>
                  </a:extLst>
                </p:cNvPr>
                <p:cNvPicPr>
                  <a:picLocks noGrp="1" noRot="1" noChangeAspect="1" noMove="1" noResize="1" noEditPoints="1" noAdjustHandles="1" noChangeArrowheads="1" noChangeShapeType="1" noCrop="1"/>
                </p:cNvPicPr>
                <p:nvPr/>
              </p:nvPicPr>
              <p:blipFill>
                <a:blip r:embed="rId49"/>
                <a:stretch>
                  <a:fillRect/>
                </a:stretch>
              </p:blipFill>
              <p:spPr>
                <a:xfrm rot="20240589">
                  <a:off x="1424630" y="3823171"/>
                  <a:ext cx="892073" cy="973306"/>
                </a:xfrm>
                <a:prstGeom prst="rect">
                  <a:avLst/>
                </a:prstGeom>
              </p:spPr>
            </p:pic>
          </mc:Fallback>
        </mc:AlternateContent>
        <p:sp>
          <p:nvSpPr>
            <p:cNvPr id="83" name="Forme libre : forme 82">
              <a:extLst>
                <a:ext uri="{FF2B5EF4-FFF2-40B4-BE49-F238E27FC236}">
                  <a16:creationId xmlns:a16="http://schemas.microsoft.com/office/drawing/2014/main" id="{34DB1740-4889-26EF-D017-904F3AC7C381}"/>
                </a:ext>
              </a:extLst>
            </p:cNvPr>
            <p:cNvSpPr/>
            <p:nvPr/>
          </p:nvSpPr>
          <p:spPr>
            <a:xfrm>
              <a:off x="1203157" y="4625101"/>
              <a:ext cx="550533" cy="1086642"/>
            </a:xfrm>
            <a:custGeom>
              <a:avLst/>
              <a:gdLst>
                <a:gd name="connsiteX0" fmla="*/ 1287625 w 1306286"/>
                <a:gd name="connsiteY0" fmla="*/ 0 h 1894656"/>
                <a:gd name="connsiteX1" fmla="*/ 1240972 w 1306286"/>
                <a:gd name="connsiteY1" fmla="*/ 74645 h 1894656"/>
                <a:gd name="connsiteX2" fmla="*/ 1222310 w 1306286"/>
                <a:gd name="connsiteY2" fmla="*/ 335902 h 1894656"/>
                <a:gd name="connsiteX3" fmla="*/ 1231641 w 1306286"/>
                <a:gd name="connsiteY3" fmla="*/ 587828 h 1894656"/>
                <a:gd name="connsiteX4" fmla="*/ 1240972 w 1306286"/>
                <a:gd name="connsiteY4" fmla="*/ 615820 h 1894656"/>
                <a:gd name="connsiteX5" fmla="*/ 1250302 w 1306286"/>
                <a:gd name="connsiteY5" fmla="*/ 662473 h 1894656"/>
                <a:gd name="connsiteX6" fmla="*/ 1268963 w 1306286"/>
                <a:gd name="connsiteY6" fmla="*/ 718457 h 1894656"/>
                <a:gd name="connsiteX7" fmla="*/ 1278294 w 1306286"/>
                <a:gd name="connsiteY7" fmla="*/ 765110 h 1894656"/>
                <a:gd name="connsiteX8" fmla="*/ 1296955 w 1306286"/>
                <a:gd name="connsiteY8" fmla="*/ 830424 h 1894656"/>
                <a:gd name="connsiteX9" fmla="*/ 1306286 w 1306286"/>
                <a:gd name="connsiteY9" fmla="*/ 895738 h 1894656"/>
                <a:gd name="connsiteX10" fmla="*/ 1296955 w 1306286"/>
                <a:gd name="connsiteY10" fmla="*/ 1073020 h 1894656"/>
                <a:gd name="connsiteX11" fmla="*/ 1287625 w 1306286"/>
                <a:gd name="connsiteY11" fmla="*/ 1101012 h 1894656"/>
                <a:gd name="connsiteX12" fmla="*/ 1268963 w 1306286"/>
                <a:gd name="connsiteY12" fmla="*/ 1184987 h 1894656"/>
                <a:gd name="connsiteX13" fmla="*/ 1259633 w 1306286"/>
                <a:gd name="connsiteY13" fmla="*/ 1259632 h 1894656"/>
                <a:gd name="connsiteX14" fmla="*/ 1240972 w 1306286"/>
                <a:gd name="connsiteY14" fmla="*/ 1315616 h 1894656"/>
                <a:gd name="connsiteX15" fmla="*/ 1231641 w 1306286"/>
                <a:gd name="connsiteY15" fmla="*/ 1343608 h 1894656"/>
                <a:gd name="connsiteX16" fmla="*/ 1222310 w 1306286"/>
                <a:gd name="connsiteY16" fmla="*/ 1371600 h 1894656"/>
                <a:gd name="connsiteX17" fmla="*/ 1203649 w 1306286"/>
                <a:gd name="connsiteY17" fmla="*/ 1399591 h 1894656"/>
                <a:gd name="connsiteX18" fmla="*/ 1194319 w 1306286"/>
                <a:gd name="connsiteY18" fmla="*/ 1427583 h 1894656"/>
                <a:gd name="connsiteX19" fmla="*/ 1147666 w 1306286"/>
                <a:gd name="connsiteY19" fmla="*/ 1474236 h 1894656"/>
                <a:gd name="connsiteX20" fmla="*/ 1091682 w 1306286"/>
                <a:gd name="connsiteY20" fmla="*/ 1492898 h 1894656"/>
                <a:gd name="connsiteX21" fmla="*/ 1035698 w 1306286"/>
                <a:gd name="connsiteY21" fmla="*/ 1483567 h 1894656"/>
                <a:gd name="connsiteX22" fmla="*/ 849086 w 1306286"/>
                <a:gd name="connsiteY22" fmla="*/ 1502228 h 1894656"/>
                <a:gd name="connsiteX23" fmla="*/ 811763 w 1306286"/>
                <a:gd name="connsiteY23" fmla="*/ 1548881 h 1894656"/>
                <a:gd name="connsiteX24" fmla="*/ 793102 w 1306286"/>
                <a:gd name="connsiteY24" fmla="*/ 1567543 h 1894656"/>
                <a:gd name="connsiteX25" fmla="*/ 737119 w 1306286"/>
                <a:gd name="connsiteY25" fmla="*/ 1586204 h 1894656"/>
                <a:gd name="connsiteX26" fmla="*/ 718457 w 1306286"/>
                <a:gd name="connsiteY26" fmla="*/ 1604865 h 1894656"/>
                <a:gd name="connsiteX27" fmla="*/ 662474 w 1306286"/>
                <a:gd name="connsiteY27" fmla="*/ 1623526 h 1894656"/>
                <a:gd name="connsiteX28" fmla="*/ 597159 w 1306286"/>
                <a:gd name="connsiteY28" fmla="*/ 1642187 h 1894656"/>
                <a:gd name="connsiteX29" fmla="*/ 522514 w 1306286"/>
                <a:gd name="connsiteY29" fmla="*/ 1679510 h 1894656"/>
                <a:gd name="connsiteX30" fmla="*/ 466531 w 1306286"/>
                <a:gd name="connsiteY30" fmla="*/ 1698171 h 1894656"/>
                <a:gd name="connsiteX31" fmla="*/ 438539 w 1306286"/>
                <a:gd name="connsiteY31" fmla="*/ 1707502 h 1894656"/>
                <a:gd name="connsiteX32" fmla="*/ 373225 w 1306286"/>
                <a:gd name="connsiteY32" fmla="*/ 1726163 h 1894656"/>
                <a:gd name="connsiteX33" fmla="*/ 326572 w 1306286"/>
                <a:gd name="connsiteY33" fmla="*/ 1754155 h 1894656"/>
                <a:gd name="connsiteX34" fmla="*/ 307910 w 1306286"/>
                <a:gd name="connsiteY34" fmla="*/ 1772816 h 1894656"/>
                <a:gd name="connsiteX35" fmla="*/ 214604 w 1306286"/>
                <a:gd name="connsiteY35" fmla="*/ 1782147 h 1894656"/>
                <a:gd name="connsiteX36" fmla="*/ 186612 w 1306286"/>
                <a:gd name="connsiteY36" fmla="*/ 1800808 h 1894656"/>
                <a:gd name="connsiteX37" fmla="*/ 121298 w 1306286"/>
                <a:gd name="connsiteY37" fmla="*/ 1819469 h 1894656"/>
                <a:gd name="connsiteX38" fmla="*/ 102637 w 1306286"/>
                <a:gd name="connsiteY38" fmla="*/ 1847461 h 1894656"/>
                <a:gd name="connsiteX39" fmla="*/ 18661 w 1306286"/>
                <a:gd name="connsiteY39" fmla="*/ 1894114 h 1894656"/>
                <a:gd name="connsiteX40" fmla="*/ 0 w 1306286"/>
                <a:gd name="connsiteY40" fmla="*/ 1894114 h 189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06286" h="1894656">
                  <a:moveTo>
                    <a:pt x="1287625" y="0"/>
                  </a:moveTo>
                  <a:cubicBezTo>
                    <a:pt x="1269704" y="22401"/>
                    <a:pt x="1243983" y="43530"/>
                    <a:pt x="1240972" y="74645"/>
                  </a:cubicBezTo>
                  <a:cubicBezTo>
                    <a:pt x="1232562" y="161547"/>
                    <a:pt x="1222310" y="335902"/>
                    <a:pt x="1222310" y="335902"/>
                  </a:cubicBezTo>
                  <a:cubicBezTo>
                    <a:pt x="1225420" y="419877"/>
                    <a:pt x="1226051" y="503981"/>
                    <a:pt x="1231641" y="587828"/>
                  </a:cubicBezTo>
                  <a:cubicBezTo>
                    <a:pt x="1232295" y="597642"/>
                    <a:pt x="1238587" y="606278"/>
                    <a:pt x="1240972" y="615820"/>
                  </a:cubicBezTo>
                  <a:cubicBezTo>
                    <a:pt x="1244818" y="631205"/>
                    <a:pt x="1246129" y="647173"/>
                    <a:pt x="1250302" y="662473"/>
                  </a:cubicBezTo>
                  <a:cubicBezTo>
                    <a:pt x="1255478" y="681451"/>
                    <a:pt x="1265105" y="699168"/>
                    <a:pt x="1268963" y="718457"/>
                  </a:cubicBezTo>
                  <a:cubicBezTo>
                    <a:pt x="1272073" y="734008"/>
                    <a:pt x="1274447" y="749725"/>
                    <a:pt x="1278294" y="765110"/>
                  </a:cubicBezTo>
                  <a:cubicBezTo>
                    <a:pt x="1291620" y="818410"/>
                    <a:pt x="1285319" y="766424"/>
                    <a:pt x="1296955" y="830424"/>
                  </a:cubicBezTo>
                  <a:cubicBezTo>
                    <a:pt x="1300889" y="852062"/>
                    <a:pt x="1303176" y="873967"/>
                    <a:pt x="1306286" y="895738"/>
                  </a:cubicBezTo>
                  <a:cubicBezTo>
                    <a:pt x="1303176" y="954832"/>
                    <a:pt x="1302312" y="1014087"/>
                    <a:pt x="1296955" y="1073020"/>
                  </a:cubicBezTo>
                  <a:cubicBezTo>
                    <a:pt x="1296065" y="1082815"/>
                    <a:pt x="1290327" y="1091555"/>
                    <a:pt x="1287625" y="1101012"/>
                  </a:cubicBezTo>
                  <a:cubicBezTo>
                    <a:pt x="1281433" y="1122685"/>
                    <a:pt x="1272170" y="1164140"/>
                    <a:pt x="1268963" y="1184987"/>
                  </a:cubicBezTo>
                  <a:cubicBezTo>
                    <a:pt x="1265150" y="1209771"/>
                    <a:pt x="1264887" y="1235113"/>
                    <a:pt x="1259633" y="1259632"/>
                  </a:cubicBezTo>
                  <a:cubicBezTo>
                    <a:pt x="1255512" y="1278866"/>
                    <a:pt x="1247192" y="1296955"/>
                    <a:pt x="1240972" y="1315616"/>
                  </a:cubicBezTo>
                  <a:lnTo>
                    <a:pt x="1231641" y="1343608"/>
                  </a:lnTo>
                  <a:cubicBezTo>
                    <a:pt x="1228531" y="1352939"/>
                    <a:pt x="1227766" y="1363416"/>
                    <a:pt x="1222310" y="1371600"/>
                  </a:cubicBezTo>
                  <a:lnTo>
                    <a:pt x="1203649" y="1399591"/>
                  </a:lnTo>
                  <a:cubicBezTo>
                    <a:pt x="1200539" y="1408922"/>
                    <a:pt x="1198717" y="1418786"/>
                    <a:pt x="1194319" y="1427583"/>
                  </a:cubicBezTo>
                  <a:cubicBezTo>
                    <a:pt x="1182767" y="1450686"/>
                    <a:pt x="1171657" y="1463573"/>
                    <a:pt x="1147666" y="1474236"/>
                  </a:cubicBezTo>
                  <a:cubicBezTo>
                    <a:pt x="1129691" y="1482225"/>
                    <a:pt x="1091682" y="1492898"/>
                    <a:pt x="1091682" y="1492898"/>
                  </a:cubicBezTo>
                  <a:cubicBezTo>
                    <a:pt x="1073021" y="1489788"/>
                    <a:pt x="1054617" y="1483567"/>
                    <a:pt x="1035698" y="1483567"/>
                  </a:cubicBezTo>
                  <a:cubicBezTo>
                    <a:pt x="914135" y="1483567"/>
                    <a:pt x="924357" y="1483411"/>
                    <a:pt x="849086" y="1502228"/>
                  </a:cubicBezTo>
                  <a:cubicBezTo>
                    <a:pt x="834285" y="1546628"/>
                    <a:pt x="850132" y="1518186"/>
                    <a:pt x="811763" y="1548881"/>
                  </a:cubicBezTo>
                  <a:cubicBezTo>
                    <a:pt x="804894" y="1554377"/>
                    <a:pt x="800970" y="1563609"/>
                    <a:pt x="793102" y="1567543"/>
                  </a:cubicBezTo>
                  <a:cubicBezTo>
                    <a:pt x="775508" y="1576340"/>
                    <a:pt x="737119" y="1586204"/>
                    <a:pt x="737119" y="1586204"/>
                  </a:cubicBezTo>
                  <a:cubicBezTo>
                    <a:pt x="730898" y="1592424"/>
                    <a:pt x="726325" y="1600931"/>
                    <a:pt x="718457" y="1604865"/>
                  </a:cubicBezTo>
                  <a:cubicBezTo>
                    <a:pt x="700863" y="1613662"/>
                    <a:pt x="681135" y="1617306"/>
                    <a:pt x="662474" y="1623526"/>
                  </a:cubicBezTo>
                  <a:cubicBezTo>
                    <a:pt x="622312" y="1636913"/>
                    <a:pt x="644029" y="1630470"/>
                    <a:pt x="597159" y="1642187"/>
                  </a:cubicBezTo>
                  <a:cubicBezTo>
                    <a:pt x="564589" y="1674759"/>
                    <a:pt x="586843" y="1658067"/>
                    <a:pt x="522514" y="1679510"/>
                  </a:cubicBezTo>
                  <a:lnTo>
                    <a:pt x="466531" y="1698171"/>
                  </a:lnTo>
                  <a:cubicBezTo>
                    <a:pt x="457200" y="1701281"/>
                    <a:pt x="448081" y="1705117"/>
                    <a:pt x="438539" y="1707502"/>
                  </a:cubicBezTo>
                  <a:cubicBezTo>
                    <a:pt x="391675" y="1719217"/>
                    <a:pt x="413382" y="1712777"/>
                    <a:pt x="373225" y="1726163"/>
                  </a:cubicBezTo>
                  <a:cubicBezTo>
                    <a:pt x="325939" y="1773446"/>
                    <a:pt x="387135" y="1717817"/>
                    <a:pt x="326572" y="1754155"/>
                  </a:cubicBezTo>
                  <a:cubicBezTo>
                    <a:pt x="319029" y="1758681"/>
                    <a:pt x="316444" y="1770682"/>
                    <a:pt x="307910" y="1772816"/>
                  </a:cubicBezTo>
                  <a:cubicBezTo>
                    <a:pt x="277586" y="1780397"/>
                    <a:pt x="245706" y="1779037"/>
                    <a:pt x="214604" y="1782147"/>
                  </a:cubicBezTo>
                  <a:cubicBezTo>
                    <a:pt x="205273" y="1788367"/>
                    <a:pt x="196642" y="1795793"/>
                    <a:pt x="186612" y="1800808"/>
                  </a:cubicBezTo>
                  <a:cubicBezTo>
                    <a:pt x="173229" y="1807500"/>
                    <a:pt x="133252" y="1816480"/>
                    <a:pt x="121298" y="1819469"/>
                  </a:cubicBezTo>
                  <a:cubicBezTo>
                    <a:pt x="115078" y="1828800"/>
                    <a:pt x="111076" y="1840077"/>
                    <a:pt x="102637" y="1847461"/>
                  </a:cubicBezTo>
                  <a:cubicBezTo>
                    <a:pt x="80469" y="1866858"/>
                    <a:pt x="49512" y="1887944"/>
                    <a:pt x="18661" y="1894114"/>
                  </a:cubicBezTo>
                  <a:cubicBezTo>
                    <a:pt x="12561" y="1895334"/>
                    <a:pt x="6220" y="1894114"/>
                    <a:pt x="0" y="1894114"/>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fr-CH"/>
            </a:p>
          </p:txBody>
        </p:sp>
      </p:grpSp>
      <p:cxnSp>
        <p:nvCxnSpPr>
          <p:cNvPr id="89" name="Connecteur droit 88">
            <a:extLst>
              <a:ext uri="{FF2B5EF4-FFF2-40B4-BE49-F238E27FC236}">
                <a16:creationId xmlns:a16="http://schemas.microsoft.com/office/drawing/2014/main" id="{21B9B505-F7E3-DC97-A13E-C6E6718A086A}"/>
              </a:ext>
            </a:extLst>
          </p:cNvPr>
          <p:cNvCxnSpPr/>
          <p:nvPr/>
        </p:nvCxnSpPr>
        <p:spPr>
          <a:xfrm>
            <a:off x="3629727" y="1438609"/>
            <a:ext cx="1784187" cy="274478"/>
          </a:xfrm>
          <a:prstGeom prst="line">
            <a:avLst/>
          </a:prstGeom>
          <a:ln w="57150">
            <a:solidFill>
              <a:schemeClr val="tx1">
                <a:lumMod val="50000"/>
                <a:lumOff val="50000"/>
              </a:schemeClr>
            </a:solidFill>
            <a:headEnd type="oval" w="med" len="med"/>
            <a:tailEnd type="oval" w="med" len="med"/>
          </a:ln>
        </p:spPr>
        <p:style>
          <a:lnRef idx="2">
            <a:schemeClr val="dk1"/>
          </a:lnRef>
          <a:fillRef idx="0">
            <a:schemeClr val="dk1"/>
          </a:fillRef>
          <a:effectRef idx="1">
            <a:schemeClr val="dk1"/>
          </a:effectRef>
          <a:fontRef idx="minor">
            <a:schemeClr val="tx1"/>
          </a:fontRef>
        </p:style>
      </p:cxnSp>
      <p:sp>
        <p:nvSpPr>
          <p:cNvPr id="90" name="Ellipse 89">
            <a:extLst>
              <a:ext uri="{FF2B5EF4-FFF2-40B4-BE49-F238E27FC236}">
                <a16:creationId xmlns:a16="http://schemas.microsoft.com/office/drawing/2014/main" id="{32350B83-1120-7C47-6B84-A2D5E03BC169}"/>
              </a:ext>
            </a:extLst>
          </p:cNvPr>
          <p:cNvSpPr/>
          <p:nvPr/>
        </p:nvSpPr>
        <p:spPr>
          <a:xfrm rot="614745">
            <a:off x="3570147" y="1031583"/>
            <a:ext cx="2008513" cy="978201"/>
          </a:xfrm>
          <a:prstGeom prst="ellipse">
            <a:avLst/>
          </a:prstGeom>
          <a:gradFill flip="none" rotWithShape="1">
            <a:gsLst>
              <a:gs pos="75000">
                <a:srgbClr val="C0766C">
                  <a:alpha val="80000"/>
                </a:srgbClr>
              </a:gs>
              <a:gs pos="100000">
                <a:schemeClr val="bg1">
                  <a:alpha val="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1" name="ZoneTexte 90">
            <a:extLst>
              <a:ext uri="{FF2B5EF4-FFF2-40B4-BE49-F238E27FC236}">
                <a16:creationId xmlns:a16="http://schemas.microsoft.com/office/drawing/2014/main" id="{A8A24704-41F4-9E0A-70DA-AF7E118ADBC9}"/>
              </a:ext>
            </a:extLst>
          </p:cNvPr>
          <p:cNvSpPr txBox="1"/>
          <p:nvPr/>
        </p:nvSpPr>
        <p:spPr>
          <a:xfrm>
            <a:off x="5101141" y="4609617"/>
            <a:ext cx="7008009" cy="1938992"/>
          </a:xfrm>
          <a:prstGeom prst="rect">
            <a:avLst/>
          </a:prstGeom>
          <a:solidFill>
            <a:srgbClr val="FFFFFF">
              <a:alpha val="80000"/>
            </a:srgbClr>
          </a:solidFill>
        </p:spPr>
        <p:txBody>
          <a:bodyPr wrap="square" rtlCol="0">
            <a:spAutoFit/>
          </a:bodyPr>
          <a:lstStyle/>
          <a:p>
            <a:r>
              <a:rPr lang="fr-CH" sz="2400" b="1" cap="all" spc="300" dirty="0">
                <a:latin typeface="Arial Black" panose="020B0A04020102020204" pitchFamily="34" charset="0"/>
              </a:rPr>
              <a:t>Incitation à l’usage</a:t>
            </a:r>
          </a:p>
          <a:p>
            <a:pPr marL="622300"/>
            <a:r>
              <a:rPr lang="fr-CH" sz="2400" dirty="0"/>
              <a:t>Faire du mot «productivisme» un usage éclairant de façon moins unilatérale le processus propre au mode de production capitaliste</a:t>
            </a:r>
          </a:p>
        </p:txBody>
      </p:sp>
    </p:spTree>
    <p:extLst>
      <p:ext uri="{BB962C8B-B14F-4D97-AF65-F5344CB8AC3E}">
        <p14:creationId xmlns:p14="http://schemas.microsoft.com/office/powerpoint/2010/main" val="328824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fade">
                                      <p:cBhvr>
                                        <p:cTn id="14" dur="500"/>
                                        <p:tgtEl>
                                          <p:spTgt spid="87"/>
                                        </p:tgtEl>
                                      </p:cBhvr>
                                    </p:animEffect>
                                  </p:childTnLst>
                                </p:cTn>
                              </p:par>
                            </p:childTnLst>
                          </p:cTn>
                        </p:par>
                        <p:par>
                          <p:cTn id="15" fill="hold">
                            <p:stCondLst>
                              <p:cond delay="1000"/>
                            </p:stCondLst>
                            <p:childTnLst>
                              <p:par>
                                <p:cTn id="16" presetID="6" presetClass="entr" presetSubtype="32" fill="hold" grpId="0" nodeType="afterEffect">
                                  <p:stCondLst>
                                    <p:cond delay="0"/>
                                  </p:stCondLst>
                                  <p:childTnLst>
                                    <p:set>
                                      <p:cBhvr>
                                        <p:cTn id="17" dur="1" fill="hold">
                                          <p:stCondLst>
                                            <p:cond delay="0"/>
                                          </p:stCondLst>
                                        </p:cTn>
                                        <p:tgtEl>
                                          <p:spTgt spid="90"/>
                                        </p:tgtEl>
                                        <p:attrNameLst>
                                          <p:attrName>style.visibility</p:attrName>
                                        </p:attrNameLst>
                                      </p:cBhvr>
                                      <p:to>
                                        <p:strVal val="visible"/>
                                      </p:to>
                                    </p:set>
                                    <p:animEffect transition="in" filter="circle(out)">
                                      <p:cBhvr>
                                        <p:cTn id="18" dur="1000"/>
                                        <p:tgtEl>
                                          <p:spTgt spid="90"/>
                                        </p:tgtEl>
                                      </p:cBhvr>
                                    </p:animEffect>
                                  </p:childTnLst>
                                </p:cTn>
                              </p:par>
                            </p:childTnLst>
                          </p:cTn>
                        </p:par>
                      </p:childTnLst>
                    </p:cTn>
                  </p:par>
                  <p:par>
                    <p:cTn id="19" fill="hold">
                      <p:stCondLst>
                        <p:cond delay="indefinite"/>
                      </p:stCondLst>
                      <p:childTnLst>
                        <p:par>
                          <p:cTn id="20" fill="hold">
                            <p:stCondLst>
                              <p:cond delay="0"/>
                            </p:stCondLst>
                            <p:childTnLst>
                              <p:par>
                                <p:cTn id="21" presetID="63"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drawProgress</p:attrName>
                                        </p:attrNameLst>
                                      </p:cBhvr>
                                      <p:tavLst>
                                        <p:tav tm="0">
                                          <p:val>
                                            <p:fltVal val="0"/>
                                          </p:val>
                                        </p:tav>
                                        <p:tav tm="100000">
                                          <p:val>
                                            <p:fltVal val="1"/>
                                          </p:val>
                                        </p:tav>
                                      </p:tavLst>
                                    </p:anim>
                                  </p:childTnLst>
                                </p:cTn>
                              </p:par>
                              <p:par>
                                <p:cTn id="24" presetID="63"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drawProgress</p:attrName>
                                        </p:attrNameLst>
                                      </p:cBhvr>
                                      <p:tavLst>
                                        <p:tav tm="0">
                                          <p:val>
                                            <p:fltVal val="0"/>
                                          </p:val>
                                        </p:tav>
                                        <p:tav tm="100000">
                                          <p:val>
                                            <p:fltVal val="1"/>
                                          </p:val>
                                        </p:tav>
                                      </p:tavLst>
                                    </p:anim>
                                  </p:childTnLst>
                                </p:cTn>
                              </p:par>
                            </p:childTnLst>
                          </p:cTn>
                        </p:par>
                        <p:par>
                          <p:cTn id="27" fill="hold">
                            <p:stCondLst>
                              <p:cond delay="1000"/>
                            </p:stCondLst>
                            <p:childTnLst>
                              <p:par>
                                <p:cTn id="28" presetID="63"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1000" fill="hold"/>
                                        <p:tgtEl>
                                          <p:spTgt spid="14"/>
                                        </p:tgtEl>
                                        <p:attrNameLst>
                                          <p:attrName>drawProgress</p:attrName>
                                        </p:attrNameLst>
                                      </p:cBhvr>
                                      <p:tavLst>
                                        <p:tav tm="0">
                                          <p:val>
                                            <p:fltVal val="0"/>
                                          </p:val>
                                        </p:tav>
                                        <p:tav tm="100000">
                                          <p:val>
                                            <p:fltVal val="1"/>
                                          </p:val>
                                        </p:tav>
                                      </p:tavLst>
                                    </p:anim>
                                  </p:childTnLst>
                                </p:cTn>
                              </p:par>
                            </p:childTnLst>
                          </p:cTn>
                        </p:par>
                        <p:par>
                          <p:cTn id="31" fill="hold">
                            <p:stCondLst>
                              <p:cond delay="2000"/>
                            </p:stCondLst>
                            <p:childTnLst>
                              <p:par>
                                <p:cTn id="32" presetID="63" presetClass="entr" presetSubtype="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1000" fill="hold"/>
                                        <p:tgtEl>
                                          <p:spTgt spid="28"/>
                                        </p:tgtEl>
                                        <p:attrNameLst>
                                          <p:attrName>drawProgress</p:attrName>
                                        </p:attrNameLst>
                                      </p:cBhvr>
                                      <p:tavLst>
                                        <p:tav tm="0">
                                          <p:val>
                                            <p:fltVal val="0"/>
                                          </p:val>
                                        </p:tav>
                                        <p:tav tm="100000">
                                          <p:val>
                                            <p:fltVal val="1"/>
                                          </p:val>
                                        </p:tav>
                                      </p:tavLst>
                                    </p:anim>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89"/>
                                        </p:tgtEl>
                                        <p:attrNameLst>
                                          <p:attrName>style.visibility</p:attrName>
                                        </p:attrNameLst>
                                      </p:cBhvr>
                                      <p:to>
                                        <p:strVal val="visible"/>
                                      </p:to>
                                    </p:set>
                                    <p:animEffect transition="in" filter="barn(outVertical)">
                                      <p:cBhvr>
                                        <p:cTn id="51" dur="500"/>
                                        <p:tgtEl>
                                          <p:spTgt spid="89"/>
                                        </p:tgtEl>
                                      </p:cBhvr>
                                    </p:animEffect>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1"/>
                                        </p:tgtEl>
                                        <p:attrNameLst>
                                          <p:attrName>style.visibility</p:attrName>
                                        </p:attrNameLst>
                                      </p:cBhvr>
                                      <p:to>
                                        <p:strVal val="visible"/>
                                      </p:to>
                                    </p:set>
                                    <p:animEffect transition="in" filter="fade">
                                      <p:cBhvr>
                                        <p:cTn id="60"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 grpId="0" animBg="1"/>
      <p:bldP spid="4" grpId="0" animBg="1"/>
      <p:bldP spid="29" grpId="0"/>
      <p:bldP spid="31" grpId="0"/>
      <p:bldP spid="30" grpId="0"/>
      <p:bldP spid="42" grpId="0"/>
      <p:bldP spid="90" grpId="0" animBg="1"/>
      <p:bldP spid="9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46800-D9B9-CC40-8FB7-DCC60E66532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9A1DA8D-859F-5484-AA88-5E7688D41774}"/>
              </a:ext>
            </a:extLst>
          </p:cNvPr>
          <p:cNvSpPr>
            <a:spLocks noGrp="1"/>
          </p:cNvSpPr>
          <p:nvPr>
            <p:ph type="title"/>
          </p:nvPr>
        </p:nvSpPr>
        <p:spPr/>
        <p:txBody>
          <a:bodyPr/>
          <a:lstStyle/>
          <a:p>
            <a:r>
              <a:rPr lang="fr-CH" dirty="0"/>
              <a:t>Perspective «anthropologique»</a:t>
            </a:r>
          </a:p>
        </p:txBody>
      </p:sp>
      <p:sp>
        <p:nvSpPr>
          <p:cNvPr id="3" name="Espace réservé du texte 2">
            <a:extLst>
              <a:ext uri="{FF2B5EF4-FFF2-40B4-BE49-F238E27FC236}">
                <a16:creationId xmlns:a16="http://schemas.microsoft.com/office/drawing/2014/main" id="{2B227B11-96C7-1018-AD10-E7D02B920150}"/>
              </a:ext>
            </a:extLst>
          </p:cNvPr>
          <p:cNvSpPr>
            <a:spLocks noGrp="1"/>
          </p:cNvSpPr>
          <p:nvPr>
            <p:ph type="body" idx="1"/>
          </p:nvPr>
        </p:nvSpPr>
        <p:spPr/>
        <p:txBody>
          <a:bodyPr/>
          <a:lstStyle/>
          <a:p>
            <a:r>
              <a:rPr lang="fr-CH" b="1" dirty="0"/>
              <a:t>David </a:t>
            </a:r>
            <a:r>
              <a:rPr lang="fr-CH" b="1" dirty="0" err="1"/>
              <a:t>Graeber</a:t>
            </a:r>
            <a:r>
              <a:rPr lang="fr-CH" dirty="0"/>
              <a:t> (1961-2020) &amp; </a:t>
            </a:r>
            <a:r>
              <a:rPr lang="fr-CH" b="1" dirty="0"/>
              <a:t>Jean Baudrillard </a:t>
            </a:r>
            <a:r>
              <a:rPr lang="fr-CH" dirty="0"/>
              <a:t>(1929-2007 )</a:t>
            </a:r>
          </a:p>
        </p:txBody>
      </p:sp>
      <p:sp>
        <p:nvSpPr>
          <p:cNvPr id="4" name="ZoneTexte 3">
            <a:extLst>
              <a:ext uri="{FF2B5EF4-FFF2-40B4-BE49-F238E27FC236}">
                <a16:creationId xmlns:a16="http://schemas.microsoft.com/office/drawing/2014/main" id="{3EC8905C-E050-A06C-9B25-F3AB45DC5F7A}"/>
              </a:ext>
            </a:extLst>
          </p:cNvPr>
          <p:cNvSpPr txBox="1"/>
          <p:nvPr/>
        </p:nvSpPr>
        <p:spPr>
          <a:xfrm rot="20883733">
            <a:off x="5887376" y="2020939"/>
            <a:ext cx="5533032" cy="954107"/>
          </a:xfrm>
          <a:prstGeom prst="rect">
            <a:avLst/>
          </a:prstGeom>
          <a:noFill/>
        </p:spPr>
        <p:txBody>
          <a:bodyPr wrap="square" rtlCol="0">
            <a:spAutoFit/>
          </a:bodyPr>
          <a:lstStyle/>
          <a:p>
            <a:pPr algn="ctr"/>
            <a:r>
              <a:rPr lang="fr-CH" sz="2800" b="1" dirty="0">
                <a:solidFill>
                  <a:srgbClr val="FF0000"/>
                </a:solidFill>
                <a:latin typeface="Ink Free" panose="03080402000500000000" pitchFamily="66" charset="0"/>
              </a:rPr>
              <a:t>Pour aller plus loin: non retenu dans la présentation</a:t>
            </a:r>
          </a:p>
        </p:txBody>
      </p:sp>
    </p:spTree>
    <p:extLst>
      <p:ext uri="{BB962C8B-B14F-4D97-AF65-F5344CB8AC3E}">
        <p14:creationId xmlns:p14="http://schemas.microsoft.com/office/powerpoint/2010/main" val="3719460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409034E-0338-7859-FDA3-053179A36475}"/>
              </a:ext>
            </a:extLst>
          </p:cNvPr>
          <p:cNvPicPr>
            <a:picLocks noChangeAspect="1"/>
          </p:cNvPicPr>
          <p:nvPr/>
        </p:nvPicPr>
        <p:blipFill>
          <a:blip r:embed="rId2"/>
          <a:srcRect t="2457" b="480"/>
          <a:stretch>
            <a:fillRect/>
          </a:stretch>
        </p:blipFill>
        <p:spPr>
          <a:xfrm>
            <a:off x="2790363" y="1420239"/>
            <a:ext cx="6611273" cy="4299626"/>
          </a:xfrm>
          <a:prstGeom prst="rect">
            <a:avLst/>
          </a:prstGeom>
        </p:spPr>
      </p:pic>
      <p:sp>
        <p:nvSpPr>
          <p:cNvPr id="4" name="ZoneTexte 3">
            <a:extLst>
              <a:ext uri="{FF2B5EF4-FFF2-40B4-BE49-F238E27FC236}">
                <a16:creationId xmlns:a16="http://schemas.microsoft.com/office/drawing/2014/main" id="{9E188E8A-E536-6BE9-A129-B3F8C6E3D546}"/>
              </a:ext>
            </a:extLst>
          </p:cNvPr>
          <p:cNvSpPr txBox="1"/>
          <p:nvPr/>
        </p:nvSpPr>
        <p:spPr>
          <a:xfrm>
            <a:off x="184826" y="544749"/>
            <a:ext cx="7507055" cy="461665"/>
          </a:xfrm>
          <a:prstGeom prst="rect">
            <a:avLst/>
          </a:prstGeom>
          <a:noFill/>
        </p:spPr>
        <p:txBody>
          <a:bodyPr wrap="none" rtlCol="0">
            <a:spAutoFit/>
          </a:bodyPr>
          <a:lstStyle/>
          <a:p>
            <a:r>
              <a:rPr lang="fr-CH" sz="2400" b="1" dirty="0"/>
              <a:t>Bilan sur l’hypothèse d’un «éco-socialisme» marxien</a:t>
            </a:r>
          </a:p>
        </p:txBody>
      </p:sp>
      <p:sp>
        <p:nvSpPr>
          <p:cNvPr id="5" name="ZoneTexte 4">
            <a:extLst>
              <a:ext uri="{FF2B5EF4-FFF2-40B4-BE49-F238E27FC236}">
                <a16:creationId xmlns:a16="http://schemas.microsoft.com/office/drawing/2014/main" id="{2AE5A5AB-2998-3AD9-DB8B-93E5F24B03D8}"/>
              </a:ext>
            </a:extLst>
          </p:cNvPr>
          <p:cNvSpPr txBox="1"/>
          <p:nvPr/>
        </p:nvSpPr>
        <p:spPr>
          <a:xfrm>
            <a:off x="7691881" y="6021421"/>
            <a:ext cx="2622193" cy="369332"/>
          </a:xfrm>
          <a:prstGeom prst="rect">
            <a:avLst/>
          </a:prstGeom>
          <a:noFill/>
        </p:spPr>
        <p:txBody>
          <a:bodyPr wrap="none" rtlCol="0">
            <a:spAutoFit/>
          </a:bodyPr>
          <a:lstStyle/>
          <a:p>
            <a:r>
              <a:rPr lang="fr-CH" dirty="0"/>
              <a:t>S. </a:t>
            </a:r>
            <a:r>
              <a:rPr lang="fr-CH" dirty="0" err="1"/>
              <a:t>Audier</a:t>
            </a:r>
            <a:r>
              <a:rPr lang="fr-CH" dirty="0"/>
              <a:t>, </a:t>
            </a:r>
            <a:r>
              <a:rPr lang="fr-CH" i="1" dirty="0"/>
              <a:t>op. </a:t>
            </a:r>
            <a:r>
              <a:rPr lang="fr-CH" i="1" dirty="0" err="1"/>
              <a:t>cit</a:t>
            </a:r>
            <a:r>
              <a:rPr lang="fr-CH" i="1" dirty="0"/>
              <a:t>.</a:t>
            </a:r>
            <a:r>
              <a:rPr lang="fr-CH" dirty="0"/>
              <a:t>, p. 723.</a:t>
            </a:r>
          </a:p>
        </p:txBody>
      </p:sp>
    </p:spTree>
    <p:extLst>
      <p:ext uri="{BB962C8B-B14F-4D97-AF65-F5344CB8AC3E}">
        <p14:creationId xmlns:p14="http://schemas.microsoft.com/office/powerpoint/2010/main" val="222294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658F23E-82BD-BBEA-B399-98E0A8063306}"/>
              </a:ext>
            </a:extLst>
          </p:cNvPr>
          <p:cNvSpPr txBox="1"/>
          <p:nvPr/>
        </p:nvSpPr>
        <p:spPr>
          <a:xfrm>
            <a:off x="985520" y="608647"/>
            <a:ext cx="10220960" cy="5401479"/>
          </a:xfrm>
          <a:prstGeom prst="rect">
            <a:avLst/>
          </a:prstGeom>
          <a:noFill/>
        </p:spPr>
        <p:txBody>
          <a:bodyPr wrap="square" rtlCol="0">
            <a:spAutoFit/>
          </a:bodyPr>
          <a:lstStyle/>
          <a:p>
            <a:r>
              <a:rPr lang="fr-CH" dirty="0"/>
              <a:t>Ou prenons Adam Smith:</a:t>
            </a:r>
          </a:p>
          <a:p>
            <a:endParaRPr lang="fr-CH" sz="1000" dirty="0"/>
          </a:p>
          <a:p>
            <a:pPr marL="538163"/>
            <a:r>
              <a:rPr lang="fr-CH" sz="1600" dirty="0"/>
              <a:t>Ce n’est pas de la bienveillance du boucher, du marchand de bière ou du boulanger que nous attendons notre dîner, mais bien du soin qu’ils apportent à leurs intérêts. Nous ne nous adressons pas à leur humanité, mais à leur égoïsme; et ce n’est jamais de nos besoins que nous leur parlons, c’est toujours de leur avantage.</a:t>
            </a:r>
          </a:p>
          <a:p>
            <a:pPr marL="538163"/>
            <a:endParaRPr lang="fr-CH" sz="1000" dirty="0"/>
          </a:p>
          <a:p>
            <a:r>
              <a:rPr lang="fr-CH" dirty="0"/>
              <a:t>Ici, la bizarrerie est que, à l’époque où Smith écrivait, ce n’était pas vrai. La plupart des boutiquiers anglais menaient encore l’essentiel de leur activité à crédit, donc les clients faisaient constamment appel à leur bienveillance. Smith pouvait difficilement l’ignorer. Il brosse en fait un  tableau utopique. Il veut imaginer un monde où chacun paie comptant, en partie parce qu’il pense – partageant en cela l’opinion de la classe moyenne émergente – que tout irait mieux si chacun se conduisait de cette façon et évitait les liens inextricables des relations suivies, source de confusion et peut-être de corruption. Nous devons tous donner les pièces, dire «s’il vous plaît» et «merci» et quitter le magasin. […]</a:t>
            </a:r>
          </a:p>
          <a:p>
            <a:r>
              <a:rPr lang="fr-CH" dirty="0"/>
              <a:t>Autrement dit, Smith a purement et simplement imaginé le petit commerce de son époque, comme il a imaginé les origines de la monnaie. Cela lui a permis d’ignorer le rôle de la bienveillance </a:t>
            </a:r>
            <a:r>
              <a:rPr lang="fr-CH" i="1" dirty="0"/>
              <a:t>et aussi</a:t>
            </a:r>
            <a:r>
              <a:rPr lang="fr-CH" dirty="0"/>
              <a:t> de la malveillance dans les affaires économiques; à la fois l’éthique de l’entraide, qui constitue le fondement nécessaire de tout ce qui ressemble à un marché libre (c’est-à-dire qui n’est pas simplement créé et maintenu par l’État), </a:t>
            </a:r>
            <a:r>
              <a:rPr lang="fr-CH" i="1" dirty="0"/>
              <a:t>et aussi</a:t>
            </a:r>
            <a:r>
              <a:rPr lang="fr-CH" dirty="0"/>
              <a:t> la violence et la pure agressivité qui avaient contribué à la création de ces marchés concurrentiels et égoïstes qu’il prenait pour modèles.»</a:t>
            </a:r>
          </a:p>
          <a:p>
            <a:endParaRPr lang="fr-CH" sz="900" dirty="0"/>
          </a:p>
          <a:p>
            <a:pPr algn="r"/>
            <a:r>
              <a:rPr lang="fr-CH" sz="1600" dirty="0"/>
              <a:t>D. </a:t>
            </a:r>
            <a:r>
              <a:rPr lang="fr-CH" sz="1600" dirty="0" err="1"/>
              <a:t>Graeber</a:t>
            </a:r>
            <a:r>
              <a:rPr lang="fr-CH" sz="1600" dirty="0"/>
              <a:t>, </a:t>
            </a:r>
            <a:r>
              <a:rPr lang="fr-CH" sz="1600" i="1" dirty="0"/>
              <a:t>Dette. 5000 ans d’histoire</a:t>
            </a:r>
            <a:r>
              <a:rPr lang="fr-CH" sz="1600" dirty="0"/>
              <a:t>, trad. F. et P. </a:t>
            </a:r>
            <a:r>
              <a:rPr lang="fr-CH" sz="1600" dirty="0" err="1"/>
              <a:t>Chemla</a:t>
            </a:r>
            <a:r>
              <a:rPr lang="fr-CH" sz="1600" dirty="0"/>
              <a:t>, Paris: Les liens qui libèrent/Babel, 2013 [2011], p. 408.</a:t>
            </a:r>
          </a:p>
        </p:txBody>
      </p:sp>
      <mc:AlternateContent xmlns:mc="http://schemas.openxmlformats.org/markup-compatibility/2006" xmlns:p14="http://schemas.microsoft.com/office/powerpoint/2010/main">
        <mc:Choice Requires="p14">
          <p:contentPart p14:bwMode="auto" r:id="rId2">
            <p14:nvContentPartPr>
              <p14:cNvPr id="3" name="Encre 2">
                <a:extLst>
                  <a:ext uri="{FF2B5EF4-FFF2-40B4-BE49-F238E27FC236}">
                    <a16:creationId xmlns:a16="http://schemas.microsoft.com/office/drawing/2014/main" id="{0D57EC3F-BC26-7F5C-4366-B512E0132C24}"/>
                  </a:ext>
                </a:extLst>
              </p14:cNvPr>
              <p14:cNvContentPartPr/>
              <p14:nvPr/>
            </p14:nvContentPartPr>
            <p14:xfrm>
              <a:off x="7680680" y="528040"/>
              <a:ext cx="360" cy="360"/>
            </p14:xfrm>
          </p:contentPart>
        </mc:Choice>
        <mc:Fallback xmlns="">
          <p:pic>
            <p:nvPicPr>
              <p:cNvPr id="3" name="Encre 2">
                <a:extLst>
                  <a:ext uri="{FF2B5EF4-FFF2-40B4-BE49-F238E27FC236}">
                    <a16:creationId xmlns:a16="http://schemas.microsoft.com/office/drawing/2014/main" id="{0D57EC3F-BC26-7F5C-4366-B512E0132C24}"/>
                  </a:ext>
                </a:extLst>
              </p:cNvPr>
              <p:cNvPicPr/>
              <p:nvPr/>
            </p:nvPicPr>
            <p:blipFill>
              <a:blip r:embed="rId3"/>
              <a:stretch>
                <a:fillRect/>
              </a:stretch>
            </p:blipFill>
            <p:spPr>
              <a:xfrm>
                <a:off x="7674560" y="52192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Encre 3">
                <a:extLst>
                  <a:ext uri="{FF2B5EF4-FFF2-40B4-BE49-F238E27FC236}">
                    <a16:creationId xmlns:a16="http://schemas.microsoft.com/office/drawing/2014/main" id="{D1CAA954-5490-822D-C36B-37062B1E78B2}"/>
                  </a:ext>
                </a:extLst>
              </p14:cNvPr>
              <p14:cNvContentPartPr/>
              <p14:nvPr/>
            </p14:nvContentPartPr>
            <p14:xfrm>
              <a:off x="7111880" y="1512520"/>
              <a:ext cx="3786840" cy="45719"/>
            </p14:xfrm>
          </p:contentPart>
        </mc:Choice>
        <mc:Fallback xmlns="">
          <p:pic>
            <p:nvPicPr>
              <p:cNvPr id="4" name="Encre 3">
                <a:extLst>
                  <a:ext uri="{FF2B5EF4-FFF2-40B4-BE49-F238E27FC236}">
                    <a16:creationId xmlns:a16="http://schemas.microsoft.com/office/drawing/2014/main" id="{D1CAA954-5490-822D-C36B-37062B1E78B2}"/>
                  </a:ext>
                </a:extLst>
              </p:cNvPr>
              <p:cNvPicPr/>
              <p:nvPr/>
            </p:nvPicPr>
            <p:blipFill>
              <a:blip r:embed="rId5"/>
              <a:stretch>
                <a:fillRect/>
              </a:stretch>
            </p:blipFill>
            <p:spPr>
              <a:xfrm>
                <a:off x="7105760" y="1506448"/>
                <a:ext cx="3799080" cy="5786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Encre 4">
                <a:extLst>
                  <a:ext uri="{FF2B5EF4-FFF2-40B4-BE49-F238E27FC236}">
                    <a16:creationId xmlns:a16="http://schemas.microsoft.com/office/drawing/2014/main" id="{C709D0E0-57DA-DF7F-E00C-4D54CA6850D1}"/>
                  </a:ext>
                </a:extLst>
              </p14:cNvPr>
              <p14:cNvContentPartPr/>
              <p14:nvPr/>
            </p14:nvContentPartPr>
            <p14:xfrm>
              <a:off x="1625240" y="1797600"/>
              <a:ext cx="1761480" cy="52920"/>
            </p14:xfrm>
          </p:contentPart>
        </mc:Choice>
        <mc:Fallback xmlns="">
          <p:pic>
            <p:nvPicPr>
              <p:cNvPr id="5" name="Encre 4">
                <a:extLst>
                  <a:ext uri="{FF2B5EF4-FFF2-40B4-BE49-F238E27FC236}">
                    <a16:creationId xmlns:a16="http://schemas.microsoft.com/office/drawing/2014/main" id="{C709D0E0-57DA-DF7F-E00C-4D54CA6850D1}"/>
                  </a:ext>
                </a:extLst>
              </p:cNvPr>
              <p:cNvPicPr/>
              <p:nvPr/>
            </p:nvPicPr>
            <p:blipFill>
              <a:blip r:embed="rId7"/>
              <a:stretch>
                <a:fillRect/>
              </a:stretch>
            </p:blipFill>
            <p:spPr>
              <a:xfrm>
                <a:off x="1619120" y="1791521"/>
                <a:ext cx="1773720" cy="6507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Encre 5">
                <a:extLst>
                  <a:ext uri="{FF2B5EF4-FFF2-40B4-BE49-F238E27FC236}">
                    <a16:creationId xmlns:a16="http://schemas.microsoft.com/office/drawing/2014/main" id="{F2D50D19-1992-18F0-9002-6FB7C1C1507D}"/>
                  </a:ext>
                </a:extLst>
              </p14:cNvPr>
              <p14:cNvContentPartPr/>
              <p14:nvPr/>
            </p14:nvContentPartPr>
            <p14:xfrm>
              <a:off x="6278840" y="2195200"/>
              <a:ext cx="1612080" cy="39960"/>
            </p14:xfrm>
          </p:contentPart>
        </mc:Choice>
        <mc:Fallback xmlns="">
          <p:pic>
            <p:nvPicPr>
              <p:cNvPr id="6" name="Encre 5">
                <a:extLst>
                  <a:ext uri="{FF2B5EF4-FFF2-40B4-BE49-F238E27FC236}">
                    <a16:creationId xmlns:a16="http://schemas.microsoft.com/office/drawing/2014/main" id="{F2D50D19-1992-18F0-9002-6FB7C1C1507D}"/>
                  </a:ext>
                </a:extLst>
              </p:cNvPr>
              <p:cNvPicPr/>
              <p:nvPr/>
            </p:nvPicPr>
            <p:blipFill>
              <a:blip r:embed="rId9"/>
              <a:stretch>
                <a:fillRect/>
              </a:stretch>
            </p:blipFill>
            <p:spPr>
              <a:xfrm>
                <a:off x="6272720" y="2189080"/>
                <a:ext cx="1624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Encre 6">
                <a:extLst>
                  <a:ext uri="{FF2B5EF4-FFF2-40B4-BE49-F238E27FC236}">
                    <a16:creationId xmlns:a16="http://schemas.microsoft.com/office/drawing/2014/main" id="{24B56D5F-7D36-48F9-9BB1-51BBB0027DA8}"/>
                  </a:ext>
                </a:extLst>
              </p14:cNvPr>
              <p14:cNvContentPartPr/>
              <p14:nvPr/>
            </p14:nvContentPartPr>
            <p14:xfrm>
              <a:off x="7345880" y="2763520"/>
              <a:ext cx="3586680" cy="41760"/>
            </p14:xfrm>
          </p:contentPart>
        </mc:Choice>
        <mc:Fallback xmlns="">
          <p:pic>
            <p:nvPicPr>
              <p:cNvPr id="7" name="Encre 6">
                <a:extLst>
                  <a:ext uri="{FF2B5EF4-FFF2-40B4-BE49-F238E27FC236}">
                    <a16:creationId xmlns:a16="http://schemas.microsoft.com/office/drawing/2014/main" id="{24B56D5F-7D36-48F9-9BB1-51BBB0027DA8}"/>
                  </a:ext>
                </a:extLst>
              </p:cNvPr>
              <p:cNvPicPr/>
              <p:nvPr/>
            </p:nvPicPr>
            <p:blipFill>
              <a:blip r:embed="rId11"/>
              <a:stretch>
                <a:fillRect/>
              </a:stretch>
            </p:blipFill>
            <p:spPr>
              <a:xfrm>
                <a:off x="7339760" y="2757040"/>
                <a:ext cx="35989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Encre 7">
                <a:extLst>
                  <a:ext uri="{FF2B5EF4-FFF2-40B4-BE49-F238E27FC236}">
                    <a16:creationId xmlns:a16="http://schemas.microsoft.com/office/drawing/2014/main" id="{79AA46F3-E227-E5F8-FEF2-B984C09A65F9}"/>
                  </a:ext>
                </a:extLst>
              </p14:cNvPr>
              <p14:cNvContentPartPr/>
              <p14:nvPr/>
            </p14:nvContentPartPr>
            <p14:xfrm>
              <a:off x="5933240" y="3300760"/>
              <a:ext cx="5031720" cy="53640"/>
            </p14:xfrm>
          </p:contentPart>
        </mc:Choice>
        <mc:Fallback xmlns="">
          <p:pic>
            <p:nvPicPr>
              <p:cNvPr id="8" name="Encre 7">
                <a:extLst>
                  <a:ext uri="{FF2B5EF4-FFF2-40B4-BE49-F238E27FC236}">
                    <a16:creationId xmlns:a16="http://schemas.microsoft.com/office/drawing/2014/main" id="{79AA46F3-E227-E5F8-FEF2-B984C09A65F9}"/>
                  </a:ext>
                </a:extLst>
              </p:cNvPr>
              <p:cNvPicPr/>
              <p:nvPr/>
            </p:nvPicPr>
            <p:blipFill>
              <a:blip r:embed="rId13"/>
              <a:stretch>
                <a:fillRect/>
              </a:stretch>
            </p:blipFill>
            <p:spPr>
              <a:xfrm>
                <a:off x="5927120" y="3294640"/>
                <a:ext cx="50439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Encre 8">
                <a:extLst>
                  <a:ext uri="{FF2B5EF4-FFF2-40B4-BE49-F238E27FC236}">
                    <a16:creationId xmlns:a16="http://schemas.microsoft.com/office/drawing/2014/main" id="{47CF7661-63D0-B205-8E55-D751DD33415C}"/>
                  </a:ext>
                </a:extLst>
              </p14:cNvPr>
              <p14:cNvContentPartPr/>
              <p14:nvPr/>
            </p14:nvContentPartPr>
            <p14:xfrm>
              <a:off x="1066760" y="3575080"/>
              <a:ext cx="5086800" cy="52920"/>
            </p14:xfrm>
          </p:contentPart>
        </mc:Choice>
        <mc:Fallback xmlns="">
          <p:pic>
            <p:nvPicPr>
              <p:cNvPr id="9" name="Encre 8">
                <a:extLst>
                  <a:ext uri="{FF2B5EF4-FFF2-40B4-BE49-F238E27FC236}">
                    <a16:creationId xmlns:a16="http://schemas.microsoft.com/office/drawing/2014/main" id="{47CF7661-63D0-B205-8E55-D751DD33415C}"/>
                  </a:ext>
                </a:extLst>
              </p:cNvPr>
              <p:cNvPicPr/>
              <p:nvPr/>
            </p:nvPicPr>
            <p:blipFill>
              <a:blip r:embed="rId15"/>
              <a:stretch>
                <a:fillRect/>
              </a:stretch>
            </p:blipFill>
            <p:spPr>
              <a:xfrm>
                <a:off x="1060640" y="3568960"/>
                <a:ext cx="50990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Encre 9">
                <a:extLst>
                  <a:ext uri="{FF2B5EF4-FFF2-40B4-BE49-F238E27FC236}">
                    <a16:creationId xmlns:a16="http://schemas.microsoft.com/office/drawing/2014/main" id="{5A42B6E3-2270-9323-0E45-737DF0101673}"/>
                  </a:ext>
                </a:extLst>
              </p14:cNvPr>
              <p14:cNvContentPartPr/>
              <p14:nvPr/>
            </p14:nvContentPartPr>
            <p14:xfrm>
              <a:off x="6624440" y="4429360"/>
              <a:ext cx="4388400" cy="62280"/>
            </p14:xfrm>
          </p:contentPart>
        </mc:Choice>
        <mc:Fallback xmlns="">
          <p:pic>
            <p:nvPicPr>
              <p:cNvPr id="10" name="Encre 9">
                <a:extLst>
                  <a:ext uri="{FF2B5EF4-FFF2-40B4-BE49-F238E27FC236}">
                    <a16:creationId xmlns:a16="http://schemas.microsoft.com/office/drawing/2014/main" id="{5A42B6E3-2270-9323-0E45-737DF0101673}"/>
                  </a:ext>
                </a:extLst>
              </p:cNvPr>
              <p:cNvPicPr/>
              <p:nvPr/>
            </p:nvPicPr>
            <p:blipFill>
              <a:blip r:embed="rId17"/>
              <a:stretch>
                <a:fillRect/>
              </a:stretch>
            </p:blipFill>
            <p:spPr>
              <a:xfrm>
                <a:off x="6618320" y="4423240"/>
                <a:ext cx="44006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Encre 10">
                <a:extLst>
                  <a:ext uri="{FF2B5EF4-FFF2-40B4-BE49-F238E27FC236}">
                    <a16:creationId xmlns:a16="http://schemas.microsoft.com/office/drawing/2014/main" id="{FFFA3EFF-ED82-4FD7-2AF6-B28ED5B8D26F}"/>
                  </a:ext>
                </a:extLst>
              </p14:cNvPr>
              <p14:cNvContentPartPr/>
              <p14:nvPr/>
            </p14:nvContentPartPr>
            <p14:xfrm>
              <a:off x="1087200" y="4693800"/>
              <a:ext cx="4636080" cy="61560"/>
            </p14:xfrm>
          </p:contentPart>
        </mc:Choice>
        <mc:Fallback xmlns="">
          <p:pic>
            <p:nvPicPr>
              <p:cNvPr id="11" name="Encre 10">
                <a:extLst>
                  <a:ext uri="{FF2B5EF4-FFF2-40B4-BE49-F238E27FC236}">
                    <a16:creationId xmlns:a16="http://schemas.microsoft.com/office/drawing/2014/main" id="{FFFA3EFF-ED82-4FD7-2AF6-B28ED5B8D26F}"/>
                  </a:ext>
                </a:extLst>
              </p:cNvPr>
              <p:cNvPicPr/>
              <p:nvPr/>
            </p:nvPicPr>
            <p:blipFill>
              <a:blip r:embed="rId19"/>
              <a:stretch>
                <a:fillRect/>
              </a:stretch>
            </p:blipFill>
            <p:spPr>
              <a:xfrm>
                <a:off x="1081080" y="4687680"/>
                <a:ext cx="4648320" cy="73800"/>
              </a:xfrm>
              <a:prstGeom prst="rect">
                <a:avLst/>
              </a:prstGeom>
            </p:spPr>
          </p:pic>
        </mc:Fallback>
      </mc:AlternateContent>
    </p:spTree>
    <p:extLst>
      <p:ext uri="{BB962C8B-B14F-4D97-AF65-F5344CB8AC3E}">
        <p14:creationId xmlns:p14="http://schemas.microsoft.com/office/powerpoint/2010/main" val="4089869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44B8D3C-F68B-4B6F-035F-AFB8328A4E22}"/>
              </a:ext>
            </a:extLst>
          </p:cNvPr>
          <p:cNvSpPr txBox="1"/>
          <p:nvPr/>
        </p:nvSpPr>
        <p:spPr>
          <a:xfrm>
            <a:off x="40640" y="-20320"/>
            <a:ext cx="12110720" cy="6917278"/>
          </a:xfrm>
          <a:prstGeom prst="rect">
            <a:avLst/>
          </a:prstGeom>
          <a:noFill/>
        </p:spPr>
        <p:txBody>
          <a:bodyPr wrap="square" rtlCol="0">
            <a:spAutoFit/>
          </a:bodyPr>
          <a:lstStyle/>
          <a:p>
            <a:r>
              <a:rPr lang="fr-CH" sz="1850" dirty="0"/>
              <a:t>Dans l’échange symbolique, dont le cadeau est pour nous l’illustration la plus proche, l’objet n’est pas objet: il est indissociable de la relation concrète où il s’échange, du pacte transférentiel qu’il scelle entre deux personnes: il n’est donc pas </a:t>
            </a:r>
            <a:r>
              <a:rPr lang="fr-CH" sz="1850" dirty="0" err="1"/>
              <a:t>autonomisable</a:t>
            </a:r>
            <a:r>
              <a:rPr lang="fr-CH" sz="1850" dirty="0"/>
              <a:t> en tant que tel. Il n’a à proprement parler ni valeur d’usage, ni valeur d’échange économique: l’objet donné a valeur d’échange symbolique. C’est le paradoxe du cadeau: il est à la fois arbitraire (relativement): n’importe quel objet, pourvu qu’il soit donné, peut signifier pleinement la relation. Pourtant, dès qu’il – et parce qu’il – est donné, c’est celui-là et pas un autre. Le cadeau est unique, spécifié par les personnes et le moment unique de l’échange. Il est arbitraire, et cependant absolument singulier.</a:t>
            </a:r>
          </a:p>
          <a:p>
            <a:r>
              <a:rPr lang="fr-CH" sz="1850" dirty="0"/>
              <a:t>À la différence de la langue, dont le matériel peut être dissocié des sujets qui la parlent, le matériel d’échange symbolique, les objets donnés, ne sont pas </a:t>
            </a:r>
            <a:r>
              <a:rPr lang="fr-CH" sz="1850" dirty="0" err="1"/>
              <a:t>autonomisables</a:t>
            </a:r>
            <a:r>
              <a:rPr lang="fr-CH" sz="1850" dirty="0"/>
              <a:t>, ni donc </a:t>
            </a:r>
            <a:r>
              <a:rPr lang="fr-CH" sz="1200" b="1" dirty="0"/>
              <a:t>[62]</a:t>
            </a:r>
            <a:r>
              <a:rPr lang="fr-CH" sz="1850" b="1" dirty="0"/>
              <a:t> </a:t>
            </a:r>
            <a:r>
              <a:rPr lang="fr-CH" sz="1850" dirty="0"/>
              <a:t>codifiables comme signes. Puisqu’ils ne relèvent pas de l’échange économique, ils ne sont pas non plus justiciables d’une systématisation en termes de marchandise et de valeur d’échange.</a:t>
            </a:r>
          </a:p>
          <a:p>
            <a:r>
              <a:rPr lang="fr-CH" sz="1850" dirty="0"/>
              <a:t>Ce qui constitue l’objet comme valeur dans l’échange symbolique, c’est qu’on s’e sépare pour le donner, pour le jeter aux pieds de l’autre, au regard de l’autre (</a:t>
            </a:r>
            <a:r>
              <a:rPr lang="fr-CH" sz="1850" i="1" dirty="0" err="1"/>
              <a:t>ob-jicere</a:t>
            </a:r>
            <a:r>
              <a:rPr lang="fr-CH" sz="1850" dirty="0"/>
              <a:t>), c’est qu’on s’en dessaisit comme d’une part de soi, qui se constitue en signifiant, lequel fonde toujours à la fois la présence l’un à l’autre des deux termes, et leur absence l’un à l’autre (leur distance). D’où l’ambivalence de tout matériel d’échange symbolique (regards, objets, rêves, excréments): médium de la relation </a:t>
            </a:r>
            <a:r>
              <a:rPr lang="fr-CH" sz="1850" i="1" dirty="0"/>
              <a:t>et</a:t>
            </a:r>
            <a:r>
              <a:rPr lang="fr-CH" sz="1850" dirty="0"/>
              <a:t> de la distance, le cadeau est toujours amour et agression.</a:t>
            </a:r>
          </a:p>
          <a:p>
            <a:r>
              <a:rPr lang="fr-CH" sz="1850" dirty="0"/>
              <a:t>C’est à partir du moment (théoriquement isolable) où l’échange n’est plus purement transitif, où l’objet (le matériel d’échange) s’immédiatise en tant que tel, qu’il se réifie en tant que signe. Au lieu de s’abolir dans la relation qu’il fonde […], l’objet devient autonome, intransitif, opaque, et se met à signifier du même coup l’abolition de la relation. […] </a:t>
            </a:r>
            <a:r>
              <a:rPr lang="fr-CH" sz="1200" b="1" dirty="0"/>
              <a:t>[63]</a:t>
            </a:r>
            <a:r>
              <a:rPr lang="fr-CH" sz="1850" b="1" dirty="0"/>
              <a:t> </a:t>
            </a:r>
            <a:r>
              <a:rPr lang="fr-CH" sz="1850" dirty="0"/>
              <a:t>L’objet devenu signe ne prend plus son sens dans la relation concrète entre deux personnes, il prend son sens dans la relation différentielle à d’autres signes. […] C’est alors seulement, quand les objets s’autonomisent en tant que signes différentiels [conduire la marque de voiture x, </a:t>
            </a:r>
            <a:r>
              <a:rPr lang="fr-CH" sz="1850" i="1" dirty="0"/>
              <a:t>et non pas</a:t>
            </a:r>
            <a:r>
              <a:rPr lang="fr-CH" sz="1850" dirty="0"/>
              <a:t> y], et deviennent par là (relativement) </a:t>
            </a:r>
            <a:r>
              <a:rPr lang="fr-CH" sz="1850" dirty="0" err="1"/>
              <a:t>systématisables</a:t>
            </a:r>
            <a:r>
              <a:rPr lang="fr-CH" sz="1850" dirty="0"/>
              <a:t>, qu’on peut parler de consommation, et d’objets de consommation.</a:t>
            </a:r>
          </a:p>
          <a:p>
            <a:endParaRPr lang="fr-CH" sz="400" dirty="0"/>
          </a:p>
          <a:p>
            <a:pPr algn="r"/>
            <a:r>
              <a:rPr lang="fr-CH" sz="1400" dirty="0"/>
              <a:t>J. Baudrillard, «La genèse idéologique des besoins» (1969), in </a:t>
            </a:r>
            <a:r>
              <a:rPr lang="fr-CH" sz="1400" i="1" dirty="0"/>
              <a:t>Pour une critique de l’économie politique du signe</a:t>
            </a:r>
            <a:r>
              <a:rPr lang="fr-CH" sz="1400" dirty="0"/>
              <a:t>, Paris: Gallimard/Tel, 1972, p. 61-63.</a:t>
            </a:r>
          </a:p>
        </p:txBody>
      </p:sp>
    </p:spTree>
    <p:extLst>
      <p:ext uri="{BB962C8B-B14F-4D97-AF65-F5344CB8AC3E}">
        <p14:creationId xmlns:p14="http://schemas.microsoft.com/office/powerpoint/2010/main" val="1833955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3B2C98A-DF03-6464-AE39-CF9EBEB5FFEA}"/>
              </a:ext>
            </a:extLst>
          </p:cNvPr>
          <p:cNvPicPr>
            <a:picLocks noChangeAspect="1"/>
          </p:cNvPicPr>
          <p:nvPr/>
        </p:nvPicPr>
        <p:blipFill>
          <a:blip r:embed="rId2"/>
          <a:srcRect t="2234"/>
          <a:stretch>
            <a:fillRect/>
          </a:stretch>
        </p:blipFill>
        <p:spPr>
          <a:xfrm>
            <a:off x="682961" y="673771"/>
            <a:ext cx="7746874" cy="2910877"/>
          </a:xfrm>
          <a:prstGeom prst="rect">
            <a:avLst/>
          </a:prstGeom>
        </p:spPr>
      </p:pic>
      <p:pic>
        <p:nvPicPr>
          <p:cNvPr id="5" name="Image 4">
            <a:extLst>
              <a:ext uri="{FF2B5EF4-FFF2-40B4-BE49-F238E27FC236}">
                <a16:creationId xmlns:a16="http://schemas.microsoft.com/office/drawing/2014/main" id="{9FBC781C-207D-E2D6-94B8-DD39CDD90058}"/>
              </a:ext>
            </a:extLst>
          </p:cNvPr>
          <p:cNvPicPr>
            <a:picLocks noChangeAspect="1"/>
          </p:cNvPicPr>
          <p:nvPr/>
        </p:nvPicPr>
        <p:blipFill>
          <a:blip r:embed="rId3"/>
          <a:stretch>
            <a:fillRect/>
          </a:stretch>
        </p:blipFill>
        <p:spPr>
          <a:xfrm>
            <a:off x="764241" y="3584648"/>
            <a:ext cx="7574959" cy="2622638"/>
          </a:xfrm>
          <a:prstGeom prst="rect">
            <a:avLst/>
          </a:prstGeom>
        </p:spPr>
      </p:pic>
      <p:sp>
        <p:nvSpPr>
          <p:cNvPr id="6" name="ZoneTexte 5">
            <a:extLst>
              <a:ext uri="{FF2B5EF4-FFF2-40B4-BE49-F238E27FC236}">
                <a16:creationId xmlns:a16="http://schemas.microsoft.com/office/drawing/2014/main" id="{227AA071-9AB0-F511-8A8C-4648DB6A394C}"/>
              </a:ext>
            </a:extLst>
          </p:cNvPr>
          <p:cNvSpPr txBox="1"/>
          <p:nvPr/>
        </p:nvSpPr>
        <p:spPr>
          <a:xfrm>
            <a:off x="9965471" y="4274294"/>
            <a:ext cx="1216808" cy="584775"/>
          </a:xfrm>
          <a:prstGeom prst="rect">
            <a:avLst/>
          </a:prstGeom>
          <a:noFill/>
        </p:spPr>
        <p:txBody>
          <a:bodyPr wrap="none" rtlCol="0">
            <a:spAutoFit/>
          </a:bodyPr>
          <a:lstStyle/>
          <a:p>
            <a:pPr algn="ctr"/>
            <a:r>
              <a:rPr lang="fr-CH" sz="3200" dirty="0"/>
              <a:t>Excès</a:t>
            </a:r>
          </a:p>
        </p:txBody>
      </p:sp>
      <p:sp>
        <p:nvSpPr>
          <p:cNvPr id="7" name="ZoneTexte 6">
            <a:extLst>
              <a:ext uri="{FF2B5EF4-FFF2-40B4-BE49-F238E27FC236}">
                <a16:creationId xmlns:a16="http://schemas.microsoft.com/office/drawing/2014/main" id="{E03F16FF-6FD6-AB0D-5ED3-235A91098C32}"/>
              </a:ext>
            </a:extLst>
          </p:cNvPr>
          <p:cNvSpPr txBox="1"/>
          <p:nvPr/>
        </p:nvSpPr>
        <p:spPr>
          <a:xfrm>
            <a:off x="9505923" y="6042134"/>
            <a:ext cx="2135906" cy="584775"/>
          </a:xfrm>
          <a:prstGeom prst="rect">
            <a:avLst/>
          </a:prstGeom>
          <a:noFill/>
        </p:spPr>
        <p:txBody>
          <a:bodyPr wrap="none" rtlCol="0">
            <a:spAutoFit/>
          </a:bodyPr>
          <a:lstStyle/>
          <a:p>
            <a:pPr algn="ctr"/>
            <a:r>
              <a:rPr lang="fr-CH" sz="3200" dirty="0"/>
              <a:t>Générosité</a:t>
            </a:r>
          </a:p>
        </p:txBody>
      </p:sp>
      <p:sp>
        <p:nvSpPr>
          <p:cNvPr id="8" name="Flèche : double flèche verticale 7">
            <a:extLst>
              <a:ext uri="{FF2B5EF4-FFF2-40B4-BE49-F238E27FC236}">
                <a16:creationId xmlns:a16="http://schemas.microsoft.com/office/drawing/2014/main" id="{96F67F5C-15ED-F6CE-32DF-7B614530C15E}"/>
              </a:ext>
            </a:extLst>
          </p:cNvPr>
          <p:cNvSpPr/>
          <p:nvPr/>
        </p:nvSpPr>
        <p:spPr>
          <a:xfrm>
            <a:off x="10144401" y="5097254"/>
            <a:ext cx="863600" cy="812800"/>
          </a:xfrm>
          <a:prstGeom prst="upDownArrow">
            <a:avLst>
              <a:gd name="adj1" fmla="val 57059"/>
              <a:gd name="adj2" fmla="val 20000"/>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ZoneTexte 9">
            <a:extLst>
              <a:ext uri="{FF2B5EF4-FFF2-40B4-BE49-F238E27FC236}">
                <a16:creationId xmlns:a16="http://schemas.microsoft.com/office/drawing/2014/main" id="{47BB0BAB-918A-AA71-3D69-9A866E67B8EF}"/>
              </a:ext>
            </a:extLst>
          </p:cNvPr>
          <p:cNvSpPr txBox="1"/>
          <p:nvPr/>
        </p:nvSpPr>
        <p:spPr>
          <a:xfrm>
            <a:off x="1958548" y="6269681"/>
            <a:ext cx="6380652" cy="584775"/>
          </a:xfrm>
          <a:prstGeom prst="rect">
            <a:avLst/>
          </a:prstGeom>
          <a:noFill/>
        </p:spPr>
        <p:txBody>
          <a:bodyPr wrap="square">
            <a:spAutoFit/>
          </a:bodyPr>
          <a:lstStyle/>
          <a:p>
            <a:pPr algn="r"/>
            <a:r>
              <a:rPr lang="fr-CH" sz="1600" i="0" dirty="0">
                <a:solidFill>
                  <a:srgbClr val="242021"/>
                </a:solidFill>
                <a:effectLst/>
                <a:latin typeface="AGaramondPro-Regular"/>
              </a:rPr>
              <a:t>S. </a:t>
            </a:r>
            <a:r>
              <a:rPr lang="fr-CH" sz="1600" i="0" dirty="0" err="1">
                <a:solidFill>
                  <a:srgbClr val="242021"/>
                </a:solidFill>
                <a:effectLst/>
                <a:latin typeface="AGaramondPro-Regular"/>
              </a:rPr>
              <a:t>Audier</a:t>
            </a:r>
            <a:r>
              <a:rPr lang="fr-CH" sz="1600" i="0" dirty="0">
                <a:solidFill>
                  <a:srgbClr val="242021"/>
                </a:solidFill>
                <a:effectLst/>
                <a:latin typeface="AGaramondPro-Regular"/>
              </a:rPr>
              <a:t>, </a:t>
            </a:r>
            <a:r>
              <a:rPr lang="fr-CH" sz="1600" i="1" dirty="0">
                <a:solidFill>
                  <a:srgbClr val="242021"/>
                </a:solidFill>
                <a:effectLst/>
                <a:latin typeface="AGaramondPro-Regular"/>
              </a:rPr>
              <a:t>L’ère productiviste. </a:t>
            </a:r>
            <a:r>
              <a:rPr lang="fr-FR" sz="1600" i="1" dirty="0"/>
              <a:t>Hégémonie prométhéenne, brèches et alternatives écologiques</a:t>
            </a:r>
            <a:r>
              <a:rPr lang="fr-CH" sz="1600" i="0" dirty="0">
                <a:solidFill>
                  <a:srgbClr val="242021"/>
                </a:solidFill>
                <a:effectLst/>
                <a:latin typeface="AGaramondPro-Regular"/>
              </a:rPr>
              <a:t>, Paris: La Découverte, 2019, p. 60-61.</a:t>
            </a:r>
            <a:endParaRPr lang="fr-CH" sz="1600" dirty="0"/>
          </a:p>
        </p:txBody>
      </p:sp>
      <p:sp>
        <p:nvSpPr>
          <p:cNvPr id="11" name="ZoneTexte 10">
            <a:extLst>
              <a:ext uri="{FF2B5EF4-FFF2-40B4-BE49-F238E27FC236}">
                <a16:creationId xmlns:a16="http://schemas.microsoft.com/office/drawing/2014/main" id="{4DE81D44-90CB-7223-AB64-A93290D96227}"/>
              </a:ext>
            </a:extLst>
          </p:cNvPr>
          <p:cNvSpPr txBox="1"/>
          <p:nvPr/>
        </p:nvSpPr>
        <p:spPr>
          <a:xfrm>
            <a:off x="9535082" y="592678"/>
            <a:ext cx="1895968" cy="461665"/>
          </a:xfrm>
          <a:prstGeom prst="rect">
            <a:avLst/>
          </a:prstGeom>
          <a:noFill/>
        </p:spPr>
        <p:txBody>
          <a:bodyPr wrap="none" rtlCol="0">
            <a:spAutoFit/>
          </a:bodyPr>
          <a:lstStyle/>
          <a:p>
            <a:r>
              <a:rPr lang="fr-CH" sz="2400" dirty="0"/>
              <a:t>Producteur 1</a:t>
            </a:r>
          </a:p>
        </p:txBody>
      </p:sp>
      <p:sp>
        <p:nvSpPr>
          <p:cNvPr id="12" name="ZoneTexte 11">
            <a:extLst>
              <a:ext uri="{FF2B5EF4-FFF2-40B4-BE49-F238E27FC236}">
                <a16:creationId xmlns:a16="http://schemas.microsoft.com/office/drawing/2014/main" id="{E22F747E-0684-7E1A-5E78-CF55ED3DCA93}"/>
              </a:ext>
            </a:extLst>
          </p:cNvPr>
          <p:cNvSpPr txBox="1"/>
          <p:nvPr/>
        </p:nvSpPr>
        <p:spPr>
          <a:xfrm>
            <a:off x="9535082" y="980544"/>
            <a:ext cx="1326582" cy="338554"/>
          </a:xfrm>
          <a:prstGeom prst="rect">
            <a:avLst/>
          </a:prstGeom>
          <a:noFill/>
        </p:spPr>
        <p:txBody>
          <a:bodyPr wrap="none" rtlCol="0">
            <a:spAutoFit/>
          </a:bodyPr>
          <a:lstStyle/>
          <a:p>
            <a:r>
              <a:rPr lang="fr-CH" sz="1600" dirty="0"/>
              <a:t>Producteur 2</a:t>
            </a:r>
          </a:p>
        </p:txBody>
      </p:sp>
      <p:sp>
        <p:nvSpPr>
          <p:cNvPr id="13" name="ZoneTexte 12">
            <a:extLst>
              <a:ext uri="{FF2B5EF4-FFF2-40B4-BE49-F238E27FC236}">
                <a16:creationId xmlns:a16="http://schemas.microsoft.com/office/drawing/2014/main" id="{C16F3308-4501-4015-01EF-D348F24AE7F6}"/>
              </a:ext>
            </a:extLst>
          </p:cNvPr>
          <p:cNvSpPr txBox="1"/>
          <p:nvPr/>
        </p:nvSpPr>
        <p:spPr>
          <a:xfrm>
            <a:off x="9535082" y="1259242"/>
            <a:ext cx="2183034" cy="523220"/>
          </a:xfrm>
          <a:prstGeom prst="rect">
            <a:avLst/>
          </a:prstGeom>
          <a:noFill/>
        </p:spPr>
        <p:txBody>
          <a:bodyPr wrap="none" rtlCol="0">
            <a:spAutoFit/>
          </a:bodyPr>
          <a:lstStyle/>
          <a:p>
            <a:r>
              <a:rPr lang="fr-CH" sz="2800" dirty="0"/>
              <a:t>Producteur 3</a:t>
            </a:r>
          </a:p>
        </p:txBody>
      </p:sp>
      <p:sp>
        <p:nvSpPr>
          <p:cNvPr id="14" name="ZoneTexte 13">
            <a:extLst>
              <a:ext uri="{FF2B5EF4-FFF2-40B4-BE49-F238E27FC236}">
                <a16:creationId xmlns:a16="http://schemas.microsoft.com/office/drawing/2014/main" id="{1869B5B6-11EE-A413-C676-96D80058BF1E}"/>
              </a:ext>
            </a:extLst>
          </p:cNvPr>
          <p:cNvSpPr txBox="1"/>
          <p:nvPr/>
        </p:nvSpPr>
        <p:spPr>
          <a:xfrm>
            <a:off x="9535082" y="1858618"/>
            <a:ext cx="1041119" cy="276999"/>
          </a:xfrm>
          <a:prstGeom prst="rect">
            <a:avLst/>
          </a:prstGeom>
          <a:noFill/>
        </p:spPr>
        <p:txBody>
          <a:bodyPr wrap="none" rtlCol="0">
            <a:spAutoFit/>
          </a:bodyPr>
          <a:lstStyle/>
          <a:p>
            <a:r>
              <a:rPr lang="fr-CH" sz="1200" dirty="0"/>
              <a:t>Producteur 4</a:t>
            </a:r>
          </a:p>
        </p:txBody>
      </p:sp>
      <p:sp>
        <p:nvSpPr>
          <p:cNvPr id="15" name="ZoneTexte 14">
            <a:extLst>
              <a:ext uri="{FF2B5EF4-FFF2-40B4-BE49-F238E27FC236}">
                <a16:creationId xmlns:a16="http://schemas.microsoft.com/office/drawing/2014/main" id="{E7B75FDE-95A7-FD12-19DF-91F8E7A60818}"/>
              </a:ext>
            </a:extLst>
          </p:cNvPr>
          <p:cNvSpPr txBox="1"/>
          <p:nvPr/>
        </p:nvSpPr>
        <p:spPr>
          <a:xfrm>
            <a:off x="11008001" y="1998394"/>
            <a:ext cx="494046" cy="369332"/>
          </a:xfrm>
          <a:prstGeom prst="rect">
            <a:avLst/>
          </a:prstGeom>
          <a:noFill/>
        </p:spPr>
        <p:txBody>
          <a:bodyPr wrap="none" rtlCol="0">
            <a:spAutoFit/>
          </a:bodyPr>
          <a:lstStyle/>
          <a:p>
            <a:r>
              <a:rPr lang="fr-CH" dirty="0">
                <a:latin typeface="Bad Script" panose="02000000000000000000" pitchFamily="2" charset="0"/>
              </a:rPr>
              <a:t>Etc.</a:t>
            </a:r>
          </a:p>
        </p:txBody>
      </p:sp>
      <p:cxnSp>
        <p:nvCxnSpPr>
          <p:cNvPr id="17" name="Connecteur droit 16">
            <a:extLst>
              <a:ext uri="{FF2B5EF4-FFF2-40B4-BE49-F238E27FC236}">
                <a16:creationId xmlns:a16="http://schemas.microsoft.com/office/drawing/2014/main" id="{86AF010C-7A39-9D8C-2E3F-F5168FC6797F}"/>
              </a:ext>
            </a:extLst>
          </p:cNvPr>
          <p:cNvCxnSpPr>
            <a:cxnSpLocks/>
            <a:endCxn id="11" idx="1"/>
          </p:cNvCxnSpPr>
          <p:nvPr/>
        </p:nvCxnSpPr>
        <p:spPr>
          <a:xfrm flipV="1">
            <a:off x="9195047" y="823511"/>
            <a:ext cx="340035" cy="495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Connecteur droit 18">
            <a:extLst>
              <a:ext uri="{FF2B5EF4-FFF2-40B4-BE49-F238E27FC236}">
                <a16:creationId xmlns:a16="http://schemas.microsoft.com/office/drawing/2014/main" id="{3477345D-89C9-9786-6E99-8617325ADD3F}"/>
              </a:ext>
            </a:extLst>
          </p:cNvPr>
          <p:cNvCxnSpPr>
            <a:cxnSpLocks/>
            <a:endCxn id="12" idx="1"/>
          </p:cNvCxnSpPr>
          <p:nvPr/>
        </p:nvCxnSpPr>
        <p:spPr>
          <a:xfrm flipV="1">
            <a:off x="9195047" y="1149821"/>
            <a:ext cx="340035" cy="169277"/>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Connecteur droit 20">
            <a:extLst>
              <a:ext uri="{FF2B5EF4-FFF2-40B4-BE49-F238E27FC236}">
                <a16:creationId xmlns:a16="http://schemas.microsoft.com/office/drawing/2014/main" id="{2EEF3154-CEF3-4BDC-C1B2-28B264FAEA87}"/>
              </a:ext>
            </a:extLst>
          </p:cNvPr>
          <p:cNvCxnSpPr>
            <a:endCxn id="13" idx="1"/>
          </p:cNvCxnSpPr>
          <p:nvPr/>
        </p:nvCxnSpPr>
        <p:spPr>
          <a:xfrm>
            <a:off x="9195047" y="1319098"/>
            <a:ext cx="340035" cy="201754"/>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Connecteur droit 22">
            <a:extLst>
              <a:ext uri="{FF2B5EF4-FFF2-40B4-BE49-F238E27FC236}">
                <a16:creationId xmlns:a16="http://schemas.microsoft.com/office/drawing/2014/main" id="{44B85972-249E-6B08-304E-5E8F5A3F19BA}"/>
              </a:ext>
            </a:extLst>
          </p:cNvPr>
          <p:cNvCxnSpPr>
            <a:endCxn id="14" idx="1"/>
          </p:cNvCxnSpPr>
          <p:nvPr/>
        </p:nvCxnSpPr>
        <p:spPr>
          <a:xfrm>
            <a:off x="9195047" y="1319098"/>
            <a:ext cx="340035" cy="678020"/>
          </a:xfrm>
          <a:prstGeom prst="line">
            <a:avLst/>
          </a:prstGeom>
        </p:spPr>
        <p:style>
          <a:lnRef idx="2">
            <a:schemeClr val="accent1"/>
          </a:lnRef>
          <a:fillRef idx="0">
            <a:schemeClr val="accent1"/>
          </a:fillRef>
          <a:effectRef idx="1">
            <a:schemeClr val="accent1"/>
          </a:effectRef>
          <a:fontRef idx="minor">
            <a:schemeClr val="tx1"/>
          </a:fontRef>
        </p:style>
      </p:cxnSp>
      <p:sp>
        <p:nvSpPr>
          <p:cNvPr id="26" name="ZoneTexte 25">
            <a:extLst>
              <a:ext uri="{FF2B5EF4-FFF2-40B4-BE49-F238E27FC236}">
                <a16:creationId xmlns:a16="http://schemas.microsoft.com/office/drawing/2014/main" id="{20E8EE92-B4A8-5A29-33E4-6D88FC2C3392}"/>
              </a:ext>
            </a:extLst>
          </p:cNvPr>
          <p:cNvSpPr txBox="1"/>
          <p:nvPr/>
        </p:nvSpPr>
        <p:spPr>
          <a:xfrm>
            <a:off x="8684639" y="2490013"/>
            <a:ext cx="3619540" cy="1477328"/>
          </a:xfrm>
          <a:prstGeom prst="rect">
            <a:avLst/>
          </a:prstGeom>
          <a:noFill/>
        </p:spPr>
        <p:txBody>
          <a:bodyPr wrap="square" rtlCol="0">
            <a:spAutoFit/>
          </a:bodyPr>
          <a:lstStyle/>
          <a:p>
            <a:pPr marL="342900" indent="-342900">
              <a:buFont typeface="+mj-lt"/>
              <a:buAutoNum type="arabicPeriod"/>
            </a:pPr>
            <a:r>
              <a:rPr lang="fr-CH" dirty="0"/>
              <a:t>Un principe directeur: on est tous producteur;</a:t>
            </a:r>
          </a:p>
          <a:p>
            <a:pPr marL="342900" indent="-342900">
              <a:buFont typeface="+mj-lt"/>
              <a:buAutoNum type="arabicPeriod"/>
            </a:pPr>
            <a:r>
              <a:rPr lang="fr-CH" dirty="0"/>
              <a:t>Une limitation de la systématicité: on est tous différents.</a:t>
            </a:r>
          </a:p>
        </p:txBody>
      </p:sp>
      <mc:AlternateContent xmlns:mc="http://schemas.openxmlformats.org/markup-compatibility/2006" xmlns:p14="http://schemas.microsoft.com/office/powerpoint/2010/main">
        <mc:Choice Requires="p14">
          <p:contentPart p14:bwMode="auto" r:id="rId4">
            <p14:nvContentPartPr>
              <p14:cNvPr id="4" name="Encre 3">
                <a:extLst>
                  <a:ext uri="{FF2B5EF4-FFF2-40B4-BE49-F238E27FC236}">
                    <a16:creationId xmlns:a16="http://schemas.microsoft.com/office/drawing/2014/main" id="{235FB8BA-557C-3299-5B0F-0BA1A1335C8F}"/>
                  </a:ext>
                </a:extLst>
              </p14:cNvPr>
              <p14:cNvContentPartPr/>
              <p14:nvPr/>
            </p14:nvContentPartPr>
            <p14:xfrm>
              <a:off x="826447" y="2519293"/>
              <a:ext cx="4767120" cy="48960"/>
            </p14:xfrm>
          </p:contentPart>
        </mc:Choice>
        <mc:Fallback xmlns="">
          <p:pic>
            <p:nvPicPr>
              <p:cNvPr id="4" name="Encre 3">
                <a:extLst>
                  <a:ext uri="{FF2B5EF4-FFF2-40B4-BE49-F238E27FC236}">
                    <a16:creationId xmlns:a16="http://schemas.microsoft.com/office/drawing/2014/main" id="{235FB8BA-557C-3299-5B0F-0BA1A1335C8F}"/>
                  </a:ext>
                </a:extLst>
              </p:cNvPr>
              <p:cNvPicPr/>
              <p:nvPr/>
            </p:nvPicPr>
            <p:blipFill>
              <a:blip r:embed="rId5"/>
              <a:stretch>
                <a:fillRect/>
              </a:stretch>
            </p:blipFill>
            <p:spPr>
              <a:xfrm>
                <a:off x="817447" y="2510293"/>
                <a:ext cx="47847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Encre 8">
                <a:extLst>
                  <a:ext uri="{FF2B5EF4-FFF2-40B4-BE49-F238E27FC236}">
                    <a16:creationId xmlns:a16="http://schemas.microsoft.com/office/drawing/2014/main" id="{66113089-B2A2-C4E4-5DD6-D45C9EBBF16F}"/>
                  </a:ext>
                </a:extLst>
              </p14:cNvPr>
              <p14:cNvContentPartPr/>
              <p14:nvPr/>
            </p14:nvContentPartPr>
            <p14:xfrm>
              <a:off x="3939727" y="3511093"/>
              <a:ext cx="3628080" cy="11160"/>
            </p14:xfrm>
          </p:contentPart>
        </mc:Choice>
        <mc:Fallback xmlns="">
          <p:pic>
            <p:nvPicPr>
              <p:cNvPr id="9" name="Encre 8">
                <a:extLst>
                  <a:ext uri="{FF2B5EF4-FFF2-40B4-BE49-F238E27FC236}">
                    <a16:creationId xmlns:a16="http://schemas.microsoft.com/office/drawing/2014/main" id="{66113089-B2A2-C4E4-5DD6-D45C9EBBF16F}"/>
                  </a:ext>
                </a:extLst>
              </p:cNvPr>
              <p:cNvPicPr/>
              <p:nvPr/>
            </p:nvPicPr>
            <p:blipFill>
              <a:blip r:embed="rId7"/>
              <a:stretch>
                <a:fillRect/>
              </a:stretch>
            </p:blipFill>
            <p:spPr>
              <a:xfrm>
                <a:off x="3931087" y="3502453"/>
                <a:ext cx="3645720" cy="28800"/>
              </a:xfrm>
              <a:prstGeom prst="rect">
                <a:avLst/>
              </a:prstGeom>
            </p:spPr>
          </p:pic>
        </mc:Fallback>
      </mc:AlternateContent>
      <p:grpSp>
        <p:nvGrpSpPr>
          <p:cNvPr id="20" name="Groupe 19">
            <a:extLst>
              <a:ext uri="{FF2B5EF4-FFF2-40B4-BE49-F238E27FC236}">
                <a16:creationId xmlns:a16="http://schemas.microsoft.com/office/drawing/2014/main" id="{BC8460C0-2ED3-F40F-34E3-923B51C4E275}"/>
              </a:ext>
            </a:extLst>
          </p:cNvPr>
          <p:cNvGrpSpPr/>
          <p:nvPr/>
        </p:nvGrpSpPr>
        <p:grpSpPr>
          <a:xfrm>
            <a:off x="347647" y="2460613"/>
            <a:ext cx="454680" cy="999360"/>
            <a:chOff x="299007" y="2304965"/>
            <a:chExt cx="454680" cy="999360"/>
          </a:xfrm>
        </p:grpSpPr>
        <mc:AlternateContent xmlns:mc="http://schemas.openxmlformats.org/markup-compatibility/2006" xmlns:p14="http://schemas.microsoft.com/office/powerpoint/2010/main">
          <mc:Choice Requires="p14">
            <p:contentPart p14:bwMode="auto" r:id="rId8">
              <p14:nvContentPartPr>
                <p14:cNvPr id="16" name="Encre 15">
                  <a:extLst>
                    <a:ext uri="{FF2B5EF4-FFF2-40B4-BE49-F238E27FC236}">
                      <a16:creationId xmlns:a16="http://schemas.microsoft.com/office/drawing/2014/main" id="{607DDCE1-62DF-94DF-C09D-361379E43DC0}"/>
                    </a:ext>
                  </a:extLst>
                </p14:cNvPr>
                <p14:cNvContentPartPr/>
                <p14:nvPr/>
              </p14:nvContentPartPr>
              <p14:xfrm>
                <a:off x="299007" y="2304965"/>
                <a:ext cx="353160" cy="999360"/>
              </p14:xfrm>
            </p:contentPart>
          </mc:Choice>
          <mc:Fallback xmlns="">
            <p:pic>
              <p:nvPicPr>
                <p:cNvPr id="16" name="Encre 15">
                  <a:extLst>
                    <a:ext uri="{FF2B5EF4-FFF2-40B4-BE49-F238E27FC236}">
                      <a16:creationId xmlns:a16="http://schemas.microsoft.com/office/drawing/2014/main" id="{607DDCE1-62DF-94DF-C09D-361379E43DC0}"/>
                    </a:ext>
                  </a:extLst>
                </p:cNvPr>
                <p:cNvPicPr/>
                <p:nvPr/>
              </p:nvPicPr>
              <p:blipFill>
                <a:blip r:embed="rId9"/>
                <a:stretch>
                  <a:fillRect/>
                </a:stretch>
              </p:blipFill>
              <p:spPr>
                <a:xfrm>
                  <a:off x="290007" y="2296325"/>
                  <a:ext cx="370800" cy="1017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Encre 17">
                  <a:extLst>
                    <a:ext uri="{FF2B5EF4-FFF2-40B4-BE49-F238E27FC236}">
                      <a16:creationId xmlns:a16="http://schemas.microsoft.com/office/drawing/2014/main" id="{2E0C8E0C-1892-1860-5D0E-AE81B71D5D0C}"/>
                    </a:ext>
                  </a:extLst>
                </p14:cNvPr>
                <p14:cNvContentPartPr/>
                <p14:nvPr/>
              </p14:nvContentPartPr>
              <p14:xfrm>
                <a:off x="544527" y="3131885"/>
                <a:ext cx="209160" cy="165240"/>
              </p14:xfrm>
            </p:contentPart>
          </mc:Choice>
          <mc:Fallback xmlns="">
            <p:pic>
              <p:nvPicPr>
                <p:cNvPr id="18" name="Encre 17">
                  <a:extLst>
                    <a:ext uri="{FF2B5EF4-FFF2-40B4-BE49-F238E27FC236}">
                      <a16:creationId xmlns:a16="http://schemas.microsoft.com/office/drawing/2014/main" id="{2E0C8E0C-1892-1860-5D0E-AE81B71D5D0C}"/>
                    </a:ext>
                  </a:extLst>
                </p:cNvPr>
                <p:cNvPicPr/>
                <p:nvPr/>
              </p:nvPicPr>
              <p:blipFill>
                <a:blip r:embed="rId11"/>
                <a:stretch>
                  <a:fillRect/>
                </a:stretch>
              </p:blipFill>
              <p:spPr>
                <a:xfrm>
                  <a:off x="535527" y="3123245"/>
                  <a:ext cx="226800" cy="182880"/>
                </a:xfrm>
                <a:prstGeom prst="rect">
                  <a:avLst/>
                </a:prstGeom>
              </p:spPr>
            </p:pic>
          </mc:Fallback>
        </mc:AlternateContent>
      </p:grpSp>
      <p:sp>
        <p:nvSpPr>
          <p:cNvPr id="24" name="ZoneTexte 23">
            <a:extLst>
              <a:ext uri="{FF2B5EF4-FFF2-40B4-BE49-F238E27FC236}">
                <a16:creationId xmlns:a16="http://schemas.microsoft.com/office/drawing/2014/main" id="{7B4D2D6C-AF14-3434-AB25-7BB01F56E12B}"/>
              </a:ext>
            </a:extLst>
          </p:cNvPr>
          <p:cNvSpPr txBox="1"/>
          <p:nvPr/>
        </p:nvSpPr>
        <p:spPr>
          <a:xfrm>
            <a:off x="131287" y="131013"/>
            <a:ext cx="7616879" cy="461665"/>
          </a:xfrm>
          <a:prstGeom prst="rect">
            <a:avLst/>
          </a:prstGeom>
          <a:noFill/>
        </p:spPr>
        <p:txBody>
          <a:bodyPr wrap="square">
            <a:spAutoFit/>
          </a:bodyPr>
          <a:lstStyle/>
          <a:p>
            <a:r>
              <a:rPr lang="fr-CH" sz="2400" b="1" dirty="0">
                <a:solidFill>
                  <a:schemeClr val="tx2">
                    <a:lumMod val="75000"/>
                    <a:lumOff val="25000"/>
                  </a:schemeClr>
                </a:solidFill>
              </a:rPr>
              <a:t>Un premier usage du mot</a:t>
            </a:r>
            <a:r>
              <a:rPr lang="fr-CH" sz="2400" b="1" dirty="0"/>
              <a:t>: Ernest Solvay (1838-1922)</a:t>
            </a:r>
          </a:p>
        </p:txBody>
      </p:sp>
    </p:spTree>
    <p:extLst>
      <p:ext uri="{BB962C8B-B14F-4D97-AF65-F5344CB8AC3E}">
        <p14:creationId xmlns:p14="http://schemas.microsoft.com/office/powerpoint/2010/main" val="77242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42"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outHorizontal)">
                                      <p:cBhvr>
                                        <p:cTn id="41" dur="500"/>
                                        <p:tgtEl>
                                          <p:spTgt spid="8"/>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11" grpId="0"/>
      <p:bldP spid="12" grpId="0"/>
      <p:bldP spid="13" grpId="0"/>
      <p:bldP spid="14" grpId="0"/>
      <p:bldP spid="1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Image 2" descr="Une image contenant plein air, neige, pente, Sommet&#10;&#10;Le contenu généré par l’IA peut être incorrect.">
            <a:extLst>
              <a:ext uri="{FF2B5EF4-FFF2-40B4-BE49-F238E27FC236}">
                <a16:creationId xmlns:a16="http://schemas.microsoft.com/office/drawing/2014/main" id="{AB0CD6B6-A08E-4674-5C42-461FF1D63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5" name="ZoneTexte 4">
            <a:extLst>
              <a:ext uri="{FF2B5EF4-FFF2-40B4-BE49-F238E27FC236}">
                <a16:creationId xmlns:a16="http://schemas.microsoft.com/office/drawing/2014/main" id="{A3725A76-2BA9-E8DF-3096-B3C7966D9AC3}"/>
              </a:ext>
            </a:extLst>
          </p:cNvPr>
          <p:cNvSpPr txBox="1"/>
          <p:nvPr/>
        </p:nvSpPr>
        <p:spPr>
          <a:xfrm>
            <a:off x="8775972" y="6016717"/>
            <a:ext cx="3082046" cy="769441"/>
          </a:xfrm>
          <a:prstGeom prst="rect">
            <a:avLst/>
          </a:prstGeom>
          <a:noFill/>
        </p:spPr>
        <p:txBody>
          <a:bodyPr wrap="square">
            <a:spAutoFit/>
          </a:bodyPr>
          <a:lstStyle/>
          <a:p>
            <a:r>
              <a:rPr lang="fr-FR" sz="1600" dirty="0">
                <a:solidFill>
                  <a:schemeClr val="tx2">
                    <a:lumMod val="25000"/>
                    <a:lumOff val="75000"/>
                  </a:schemeClr>
                </a:solidFill>
              </a:rPr>
              <a:t>Le refuge Solvay sur l'arête du </a:t>
            </a:r>
            <a:r>
              <a:rPr lang="fr-FR" sz="1600" dirty="0" err="1">
                <a:solidFill>
                  <a:schemeClr val="tx2">
                    <a:lumMod val="25000"/>
                    <a:lumOff val="75000"/>
                  </a:schemeClr>
                </a:solidFill>
              </a:rPr>
              <a:t>Hörnli</a:t>
            </a:r>
            <a:r>
              <a:rPr lang="fr-FR" sz="1600" dirty="0">
                <a:solidFill>
                  <a:schemeClr val="tx2">
                    <a:lumMod val="25000"/>
                    <a:lumOff val="75000"/>
                  </a:schemeClr>
                </a:solidFill>
              </a:rPr>
              <a:t> (4003 m).</a:t>
            </a:r>
          </a:p>
          <a:p>
            <a:r>
              <a:rPr lang="fr-FR" sz="1100" dirty="0">
                <a:solidFill>
                  <a:schemeClr val="tx2">
                    <a:lumMod val="25000"/>
                    <a:lumOff val="75000"/>
                  </a:schemeClr>
                </a:solidFill>
              </a:rPr>
              <a:t>(c) </a:t>
            </a:r>
            <a:r>
              <a:rPr lang="fr-FR" sz="1100" dirty="0" err="1">
                <a:solidFill>
                  <a:schemeClr val="tx2">
                    <a:lumMod val="25000"/>
                    <a:lumOff val="75000"/>
                  </a:schemeClr>
                </a:solidFill>
              </a:rPr>
              <a:t>Wikidépia</a:t>
            </a:r>
            <a:r>
              <a:rPr lang="fr-FR" sz="1100" dirty="0">
                <a:solidFill>
                  <a:schemeClr val="tx2">
                    <a:lumMod val="25000"/>
                    <a:lumOff val="75000"/>
                  </a:schemeClr>
                </a:solidFill>
              </a:rPr>
              <a:t>/Refuge Solvay</a:t>
            </a:r>
            <a:endParaRPr lang="fr-CH" sz="1100" dirty="0">
              <a:solidFill>
                <a:schemeClr val="tx2">
                  <a:lumMod val="25000"/>
                  <a:lumOff val="75000"/>
                </a:schemeClr>
              </a:solidFill>
            </a:endParaRPr>
          </a:p>
        </p:txBody>
      </p:sp>
      <p:pic>
        <p:nvPicPr>
          <p:cNvPr id="7" name="Image 6" descr="Une image contenant texte, écriture manuscrite, croquis, lettre&#10;&#10;Le contenu généré par l’IA peut être incorrect.">
            <a:extLst>
              <a:ext uri="{FF2B5EF4-FFF2-40B4-BE49-F238E27FC236}">
                <a16:creationId xmlns:a16="http://schemas.microsoft.com/office/drawing/2014/main" id="{596F1101-3F4D-CBAE-092A-3725784F99BC}"/>
              </a:ext>
            </a:extLst>
          </p:cNvPr>
          <p:cNvPicPr>
            <a:picLocks noChangeAspect="1"/>
          </p:cNvPicPr>
          <p:nvPr/>
        </p:nvPicPr>
        <p:blipFill>
          <a:blip r:embed="rId3">
            <a:extLst>
              <a:ext uri="{28A0092B-C50C-407E-A947-70E740481C1C}">
                <a14:useLocalDpi xmlns:a14="http://schemas.microsoft.com/office/drawing/2010/main" val="0"/>
              </a:ext>
            </a:extLst>
          </a:blip>
          <a:srcRect r="59339"/>
          <a:stretch>
            <a:fillRect/>
          </a:stretch>
        </p:blipFill>
        <p:spPr>
          <a:xfrm>
            <a:off x="0" y="2867025"/>
            <a:ext cx="3965864" cy="3990975"/>
          </a:xfrm>
          <a:prstGeom prst="rect">
            <a:avLst/>
          </a:prstGeom>
        </p:spPr>
      </p:pic>
    </p:spTree>
    <p:extLst>
      <p:ext uri="{BB962C8B-B14F-4D97-AF65-F5344CB8AC3E}">
        <p14:creationId xmlns:p14="http://schemas.microsoft.com/office/powerpoint/2010/main" val="1689081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51EA509-BD67-AA6F-D054-0C46F6E46259}"/>
              </a:ext>
            </a:extLst>
          </p:cNvPr>
          <p:cNvSpPr txBox="1"/>
          <p:nvPr/>
        </p:nvSpPr>
        <p:spPr>
          <a:xfrm>
            <a:off x="467360" y="599440"/>
            <a:ext cx="10678159" cy="646331"/>
          </a:xfrm>
          <a:prstGeom prst="rect">
            <a:avLst/>
          </a:prstGeom>
          <a:solidFill>
            <a:schemeClr val="bg1">
              <a:lumMod val="95000"/>
            </a:schemeClr>
          </a:solidFill>
        </p:spPr>
        <p:txBody>
          <a:bodyPr wrap="square" rtlCol="0">
            <a:spAutoFit/>
          </a:bodyPr>
          <a:lstStyle/>
          <a:p>
            <a:r>
              <a:rPr lang="fr-CH" dirty="0"/>
              <a:t>PRODUCTIVISME n. m.  Début du </a:t>
            </a:r>
            <a:r>
              <a:rPr lang="fr-CH" cap="small" dirty="0" err="1"/>
              <a:t>xx</a:t>
            </a:r>
            <a:r>
              <a:rPr lang="fr-CH" baseline="30000" dirty="0" err="1"/>
              <a:t>e</a:t>
            </a:r>
            <a:r>
              <a:rPr lang="fr-CH" dirty="0"/>
              <a:t>. de </a:t>
            </a:r>
            <a:r>
              <a:rPr lang="fr-CH" i="1" dirty="0"/>
              <a:t>productif.</a:t>
            </a:r>
            <a:r>
              <a:rPr lang="fr-CH" dirty="0"/>
              <a:t> </a:t>
            </a:r>
            <a:r>
              <a:rPr lang="fr-CH" cap="small" dirty="0" err="1"/>
              <a:t>didact</a:t>
            </a:r>
            <a:r>
              <a:rPr lang="fr-CH" dirty="0"/>
              <a:t>. </a:t>
            </a:r>
            <a:r>
              <a:rPr lang="fr-CH" cap="small" dirty="0" err="1"/>
              <a:t>péj</a:t>
            </a:r>
            <a:r>
              <a:rPr lang="fr-CH" dirty="0"/>
              <a:t>. Système d’organisation de la vie économique dans lequel la production, la productivité sont données comme l’objectif essentiel.</a:t>
            </a:r>
          </a:p>
        </p:txBody>
      </p:sp>
      <p:sp>
        <p:nvSpPr>
          <p:cNvPr id="3" name="ZoneTexte 2">
            <a:extLst>
              <a:ext uri="{FF2B5EF4-FFF2-40B4-BE49-F238E27FC236}">
                <a16:creationId xmlns:a16="http://schemas.microsoft.com/office/drawing/2014/main" id="{455F642B-6C4E-F5F0-20BF-FDE6828C1553}"/>
              </a:ext>
            </a:extLst>
          </p:cNvPr>
          <p:cNvSpPr txBox="1"/>
          <p:nvPr/>
        </p:nvSpPr>
        <p:spPr>
          <a:xfrm>
            <a:off x="909320" y="1294260"/>
            <a:ext cx="10373360" cy="584775"/>
          </a:xfrm>
          <a:prstGeom prst="rect">
            <a:avLst/>
          </a:prstGeom>
          <a:noFill/>
        </p:spPr>
        <p:txBody>
          <a:bodyPr wrap="square" rtlCol="0">
            <a:spAutoFit/>
          </a:bodyPr>
          <a:lstStyle/>
          <a:p>
            <a:r>
              <a:rPr lang="fr-CH" sz="1600" dirty="0"/>
              <a:t>PRODUCTIF, IVE adj.  - 1470. du latin </a:t>
            </a:r>
            <a:r>
              <a:rPr lang="fr-CH" sz="1600" i="1" dirty="0" err="1"/>
              <a:t>productus</a:t>
            </a:r>
            <a:r>
              <a:rPr lang="fr-CH" sz="1600" dirty="0"/>
              <a:t>. Qui produit, crée; qui est d’un bon rapport. […] </a:t>
            </a:r>
            <a:r>
              <a:rPr lang="fr-CH" sz="1600" cap="small" dirty="0" err="1"/>
              <a:t>pathol</a:t>
            </a:r>
            <a:r>
              <a:rPr lang="fr-CH" sz="1600" dirty="0"/>
              <a:t> Se dit d’une lésion caractérisée par une prolifération de tissus. </a:t>
            </a:r>
            <a:r>
              <a:rPr lang="fr-CH" sz="1600" i="1" dirty="0" err="1"/>
              <a:t>Ostéité</a:t>
            </a:r>
            <a:r>
              <a:rPr lang="fr-CH" sz="1600" i="1" dirty="0"/>
              <a:t> productive.</a:t>
            </a:r>
          </a:p>
        </p:txBody>
      </p:sp>
      <p:sp>
        <p:nvSpPr>
          <p:cNvPr id="4" name="ZoneTexte 3">
            <a:extLst>
              <a:ext uri="{FF2B5EF4-FFF2-40B4-BE49-F238E27FC236}">
                <a16:creationId xmlns:a16="http://schemas.microsoft.com/office/drawing/2014/main" id="{009844D8-0B23-5B7E-33E7-D4EB808D5213}"/>
              </a:ext>
            </a:extLst>
          </p:cNvPr>
          <p:cNvSpPr txBox="1"/>
          <p:nvPr/>
        </p:nvSpPr>
        <p:spPr>
          <a:xfrm>
            <a:off x="9677398" y="3042750"/>
            <a:ext cx="2936240" cy="369332"/>
          </a:xfrm>
          <a:prstGeom prst="rect">
            <a:avLst/>
          </a:prstGeom>
          <a:noFill/>
        </p:spPr>
        <p:txBody>
          <a:bodyPr wrap="square" rtlCol="0">
            <a:spAutoFit/>
          </a:bodyPr>
          <a:lstStyle/>
          <a:p>
            <a:r>
              <a:rPr lang="fr-CH" i="1" dirty="0"/>
              <a:t>Le Petit Robert</a:t>
            </a:r>
            <a:r>
              <a:rPr lang="fr-CH" dirty="0"/>
              <a:t>, 2010.</a:t>
            </a:r>
          </a:p>
        </p:txBody>
      </p:sp>
      <p:sp>
        <p:nvSpPr>
          <p:cNvPr id="6" name="ZoneTexte 5">
            <a:extLst>
              <a:ext uri="{FF2B5EF4-FFF2-40B4-BE49-F238E27FC236}">
                <a16:creationId xmlns:a16="http://schemas.microsoft.com/office/drawing/2014/main" id="{50EEF6B8-4483-5999-ECA5-3B71FE5797D2}"/>
              </a:ext>
            </a:extLst>
          </p:cNvPr>
          <p:cNvSpPr txBox="1"/>
          <p:nvPr/>
        </p:nvSpPr>
        <p:spPr>
          <a:xfrm>
            <a:off x="467359" y="3745298"/>
            <a:ext cx="10678159" cy="646331"/>
          </a:xfrm>
          <a:prstGeom prst="rect">
            <a:avLst/>
          </a:prstGeom>
          <a:solidFill>
            <a:schemeClr val="bg1">
              <a:lumMod val="95000"/>
            </a:schemeClr>
          </a:solidFill>
        </p:spPr>
        <p:txBody>
          <a:bodyPr wrap="square">
            <a:spAutoFit/>
          </a:bodyPr>
          <a:lstStyle/>
          <a:p>
            <a:r>
              <a:rPr lang="fr-FR" b="1" dirty="0"/>
              <a:t>2. Productivisme, </a:t>
            </a:r>
            <a:r>
              <a:rPr lang="fr-FR" dirty="0"/>
              <a:t>subst. masc. [Dans un </a:t>
            </a:r>
            <a:r>
              <a:rPr lang="fr-FR" dirty="0" err="1"/>
              <a:t>cont</a:t>
            </a:r>
            <a:r>
              <a:rPr lang="fr-FR" dirty="0"/>
              <a:t>. parfois </a:t>
            </a:r>
            <a:r>
              <a:rPr lang="fr-FR" dirty="0" err="1"/>
              <a:t>péj</a:t>
            </a:r>
            <a:r>
              <a:rPr lang="fr-FR" dirty="0"/>
              <a:t>.] Système d'organisation de la vie économique dans lequel la production et la productivité prennent une importance excessive.</a:t>
            </a:r>
            <a:endParaRPr lang="fr-CH" dirty="0"/>
          </a:p>
        </p:txBody>
      </p:sp>
      <p:sp>
        <p:nvSpPr>
          <p:cNvPr id="7" name="ZoneTexte 6">
            <a:extLst>
              <a:ext uri="{FF2B5EF4-FFF2-40B4-BE49-F238E27FC236}">
                <a16:creationId xmlns:a16="http://schemas.microsoft.com/office/drawing/2014/main" id="{CE068890-8033-161B-F6F6-48A94EE32392}"/>
              </a:ext>
            </a:extLst>
          </p:cNvPr>
          <p:cNvSpPr txBox="1"/>
          <p:nvPr/>
        </p:nvSpPr>
        <p:spPr>
          <a:xfrm>
            <a:off x="9677398" y="6062583"/>
            <a:ext cx="2936240" cy="646331"/>
          </a:xfrm>
          <a:prstGeom prst="rect">
            <a:avLst/>
          </a:prstGeom>
          <a:noFill/>
        </p:spPr>
        <p:txBody>
          <a:bodyPr wrap="square" rtlCol="0">
            <a:spAutoFit/>
          </a:bodyPr>
          <a:lstStyle/>
          <a:p>
            <a:r>
              <a:rPr lang="fr-CH" i="1" dirty="0"/>
              <a:t>Trésor de la langue française en ligne (TLFi).</a:t>
            </a:r>
            <a:endParaRPr lang="fr-CH" dirty="0"/>
          </a:p>
        </p:txBody>
      </p:sp>
      <p:sp>
        <p:nvSpPr>
          <p:cNvPr id="8" name="Rectangle 1">
            <a:extLst>
              <a:ext uri="{FF2B5EF4-FFF2-40B4-BE49-F238E27FC236}">
                <a16:creationId xmlns:a16="http://schemas.microsoft.com/office/drawing/2014/main" id="{F7FD8B91-E07D-E674-F2C0-43D5EB3A5A8B}"/>
              </a:ext>
            </a:extLst>
          </p:cNvPr>
          <p:cNvSpPr>
            <a:spLocks noChangeArrowheads="1"/>
          </p:cNvSpPr>
          <p:nvPr/>
        </p:nvSpPr>
        <p:spPr bwMode="auto">
          <a:xfrm>
            <a:off x="467359" y="4969572"/>
            <a:ext cx="1067815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fr-FR" altLang="fr-FR" sz="1800" b="1" i="0" u="none" strike="noStrike" cap="none" normalizeH="0" baseline="0" dirty="0">
                <a:ln>
                  <a:noFill/>
                </a:ln>
                <a:solidFill>
                  <a:schemeClr val="tx1"/>
                </a:solidFill>
                <a:effectLst/>
              </a:rPr>
              <a:t>A. </a:t>
            </a:r>
            <a:r>
              <a:rPr kumimoji="0" lang="fr-FR" altLang="fr-FR" sz="1800" b="0" i="0" u="none" strike="noStrike" cap="none" normalizeH="0" baseline="0" dirty="0">
                <a:ln>
                  <a:noFill/>
                </a:ln>
                <a:solidFill>
                  <a:schemeClr val="tx1"/>
                </a:solidFill>
                <a:effectLst/>
              </a:rPr>
              <a:t>Système économique caractérisé par la concentration de gros capitaux en vue de promouvoir la production et les échanges commerciaux.</a:t>
            </a:r>
          </a:p>
          <a:p>
            <a:pPr marR="0" lvl="0" algn="l" defTabSz="914400" rtl="0" eaLnBrk="0" fontAlgn="base" latinLnBrk="0" hangingPunct="0">
              <a:lnSpc>
                <a:spcPct val="100000"/>
              </a:lnSpc>
              <a:spcBef>
                <a:spcPct val="0"/>
              </a:spcBef>
              <a:spcAft>
                <a:spcPct val="0"/>
              </a:spcAft>
              <a:buClrTx/>
              <a:buSzTx/>
              <a:tabLst/>
            </a:pPr>
            <a:r>
              <a:rPr kumimoji="0" lang="fr-FR" altLang="fr-FR" sz="1800" b="1" i="0" u="none" strike="noStrike" cap="none" normalizeH="0" baseline="0" dirty="0">
                <a:ln>
                  <a:noFill/>
                </a:ln>
                <a:solidFill>
                  <a:schemeClr val="tx1"/>
                </a:solidFill>
                <a:effectLst/>
              </a:rPr>
              <a:t>B. </a:t>
            </a:r>
            <a:r>
              <a:rPr kumimoji="0" lang="fr-FR" altLang="fr-FR" sz="1800" i="0" u="none" strike="noStrike" cap="none" normalizeH="0" baseline="0" dirty="0">
                <a:ln>
                  <a:noFill/>
                </a:ln>
                <a:solidFill>
                  <a:schemeClr val="tx1"/>
                </a:solidFill>
                <a:effectLst/>
              </a:rPr>
              <a:t>S</a:t>
            </a:r>
            <a:r>
              <a:rPr kumimoji="0" lang="fr-FR" altLang="fr-FR" sz="1800" b="0" i="0" u="none" strike="noStrike" cap="none" normalizeH="0" baseline="0" dirty="0">
                <a:ln>
                  <a:noFill/>
                </a:ln>
                <a:solidFill>
                  <a:schemeClr val="tx1"/>
                </a:solidFill>
                <a:effectLst/>
              </a:rPr>
              <a:t>ystème économique et social qui se caractérise par la propriété privée des moyens de production et d'échange et par la recherche du profit. </a:t>
            </a:r>
          </a:p>
        </p:txBody>
      </p:sp>
      <p:sp>
        <p:nvSpPr>
          <p:cNvPr id="9" name="ZoneTexte 8">
            <a:extLst>
              <a:ext uri="{FF2B5EF4-FFF2-40B4-BE49-F238E27FC236}">
                <a16:creationId xmlns:a16="http://schemas.microsoft.com/office/drawing/2014/main" id="{8C407533-E06B-AEEA-F98A-D62FCC7985A0}"/>
              </a:ext>
            </a:extLst>
          </p:cNvPr>
          <p:cNvSpPr txBox="1"/>
          <p:nvPr/>
        </p:nvSpPr>
        <p:spPr>
          <a:xfrm>
            <a:off x="467359" y="2267141"/>
            <a:ext cx="10678158" cy="923330"/>
          </a:xfrm>
          <a:prstGeom prst="rect">
            <a:avLst/>
          </a:prstGeom>
          <a:noFill/>
        </p:spPr>
        <p:txBody>
          <a:bodyPr wrap="square" rtlCol="0">
            <a:spAutoFit/>
          </a:bodyPr>
          <a:lstStyle/>
          <a:p>
            <a:r>
              <a:rPr lang="fr-CH" dirty="0"/>
              <a:t>CAPITALISME n. m. – 1842; «richesse» 1753. </a:t>
            </a:r>
            <a:r>
              <a:rPr lang="fr-CH" b="1" dirty="0"/>
              <a:t>1</a:t>
            </a:r>
            <a:r>
              <a:rPr lang="fr-CH" dirty="0"/>
              <a:t> Régime économique et social dans lequel les capitaux, source de revenus, n’appartiennent pas, en règle générale, à ceux qui les mettent en œuvre par leur propre travail.</a:t>
            </a:r>
          </a:p>
        </p:txBody>
      </p:sp>
      <p:sp>
        <p:nvSpPr>
          <p:cNvPr id="10" name="ZoneTexte 9">
            <a:extLst>
              <a:ext uri="{FF2B5EF4-FFF2-40B4-BE49-F238E27FC236}">
                <a16:creationId xmlns:a16="http://schemas.microsoft.com/office/drawing/2014/main" id="{8FDF0344-20B1-2583-B2B2-72C68D8E0DE8}"/>
              </a:ext>
            </a:extLst>
          </p:cNvPr>
          <p:cNvSpPr txBox="1"/>
          <p:nvPr/>
        </p:nvSpPr>
        <p:spPr>
          <a:xfrm>
            <a:off x="231085" y="4649936"/>
            <a:ext cx="1895889" cy="369332"/>
          </a:xfrm>
          <a:prstGeom prst="rect">
            <a:avLst/>
          </a:prstGeom>
          <a:noFill/>
        </p:spPr>
        <p:txBody>
          <a:bodyPr wrap="square">
            <a:spAutoFit/>
          </a:bodyPr>
          <a:lstStyle/>
          <a:p>
            <a:r>
              <a:rPr lang="fr-CH" dirty="0"/>
              <a:t>CAPITALISME […] </a:t>
            </a:r>
          </a:p>
        </p:txBody>
      </p:sp>
      <mc:AlternateContent xmlns:mc="http://schemas.openxmlformats.org/markup-compatibility/2006" xmlns:p14="http://schemas.microsoft.com/office/powerpoint/2010/main">
        <mc:Choice Requires="p14">
          <p:contentPart p14:bwMode="auto" r:id="rId2">
            <p14:nvContentPartPr>
              <p14:cNvPr id="11" name="Encre 10">
                <a:extLst>
                  <a:ext uri="{FF2B5EF4-FFF2-40B4-BE49-F238E27FC236}">
                    <a16:creationId xmlns:a16="http://schemas.microsoft.com/office/drawing/2014/main" id="{4A288C83-266F-8D3A-1346-40B1E701B168}"/>
                  </a:ext>
                </a:extLst>
              </p14:cNvPr>
              <p14:cNvContentPartPr/>
              <p14:nvPr/>
            </p14:nvContentPartPr>
            <p14:xfrm>
              <a:off x="6130268" y="654730"/>
              <a:ext cx="551520" cy="361440"/>
            </p14:xfrm>
          </p:contentPart>
        </mc:Choice>
        <mc:Fallback xmlns="">
          <p:pic>
            <p:nvPicPr>
              <p:cNvPr id="11" name="Encre 10">
                <a:extLst>
                  <a:ext uri="{FF2B5EF4-FFF2-40B4-BE49-F238E27FC236}">
                    <a16:creationId xmlns:a16="http://schemas.microsoft.com/office/drawing/2014/main" id="{4A288C83-266F-8D3A-1346-40B1E701B168}"/>
                  </a:ext>
                </a:extLst>
              </p:cNvPr>
              <p:cNvPicPr/>
              <p:nvPr/>
            </p:nvPicPr>
            <p:blipFill>
              <a:blip r:embed="rId3"/>
              <a:stretch>
                <a:fillRect/>
              </a:stretch>
            </p:blipFill>
            <p:spPr>
              <a:xfrm>
                <a:off x="6121628" y="645730"/>
                <a:ext cx="56916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Encre 11">
                <a:extLst>
                  <a:ext uri="{FF2B5EF4-FFF2-40B4-BE49-F238E27FC236}">
                    <a16:creationId xmlns:a16="http://schemas.microsoft.com/office/drawing/2014/main" id="{9318E238-FE76-EA01-FBA2-3AC08B373D79}"/>
                  </a:ext>
                </a:extLst>
              </p14:cNvPr>
              <p14:cNvContentPartPr/>
              <p14:nvPr/>
            </p14:nvContentPartPr>
            <p14:xfrm>
              <a:off x="5832548" y="3736330"/>
              <a:ext cx="619920" cy="429480"/>
            </p14:xfrm>
          </p:contentPart>
        </mc:Choice>
        <mc:Fallback xmlns="">
          <p:pic>
            <p:nvPicPr>
              <p:cNvPr id="12" name="Encre 11">
                <a:extLst>
                  <a:ext uri="{FF2B5EF4-FFF2-40B4-BE49-F238E27FC236}">
                    <a16:creationId xmlns:a16="http://schemas.microsoft.com/office/drawing/2014/main" id="{9318E238-FE76-EA01-FBA2-3AC08B373D79}"/>
                  </a:ext>
                </a:extLst>
              </p:cNvPr>
              <p:cNvPicPr/>
              <p:nvPr/>
            </p:nvPicPr>
            <p:blipFill>
              <a:blip r:embed="rId5"/>
              <a:stretch>
                <a:fillRect/>
              </a:stretch>
            </p:blipFill>
            <p:spPr>
              <a:xfrm>
                <a:off x="5823548" y="3727330"/>
                <a:ext cx="63756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Encre 12">
                <a:extLst>
                  <a:ext uri="{FF2B5EF4-FFF2-40B4-BE49-F238E27FC236}">
                    <a16:creationId xmlns:a16="http://schemas.microsoft.com/office/drawing/2014/main" id="{5A3C68ED-782B-2451-979F-550DC199CA66}"/>
                  </a:ext>
                </a:extLst>
              </p14:cNvPr>
              <p14:cNvContentPartPr/>
              <p14:nvPr/>
            </p14:nvContentPartPr>
            <p14:xfrm>
              <a:off x="7046828" y="1212370"/>
              <a:ext cx="1410840" cy="11520"/>
            </p14:xfrm>
          </p:contentPart>
        </mc:Choice>
        <mc:Fallback xmlns="">
          <p:pic>
            <p:nvPicPr>
              <p:cNvPr id="13" name="Encre 12">
                <a:extLst>
                  <a:ext uri="{FF2B5EF4-FFF2-40B4-BE49-F238E27FC236}">
                    <a16:creationId xmlns:a16="http://schemas.microsoft.com/office/drawing/2014/main" id="{5A3C68ED-782B-2451-979F-550DC199CA66}"/>
                  </a:ext>
                </a:extLst>
              </p:cNvPr>
              <p:cNvPicPr/>
              <p:nvPr/>
            </p:nvPicPr>
            <p:blipFill>
              <a:blip r:embed="rId7"/>
              <a:stretch>
                <a:fillRect/>
              </a:stretch>
            </p:blipFill>
            <p:spPr>
              <a:xfrm>
                <a:off x="7037828" y="1203370"/>
                <a:ext cx="14284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Encre 13">
                <a:extLst>
                  <a:ext uri="{FF2B5EF4-FFF2-40B4-BE49-F238E27FC236}">
                    <a16:creationId xmlns:a16="http://schemas.microsoft.com/office/drawing/2014/main" id="{676851E3-68F1-6FC0-CA82-CA0839D35920}"/>
                  </a:ext>
                </a:extLst>
              </p14:cNvPr>
              <p14:cNvContentPartPr/>
              <p14:nvPr/>
            </p14:nvContentPartPr>
            <p14:xfrm>
              <a:off x="2116988" y="1124170"/>
              <a:ext cx="948960" cy="59040"/>
            </p14:xfrm>
          </p:contentPart>
        </mc:Choice>
        <mc:Fallback xmlns="">
          <p:pic>
            <p:nvPicPr>
              <p:cNvPr id="14" name="Encre 13">
                <a:extLst>
                  <a:ext uri="{FF2B5EF4-FFF2-40B4-BE49-F238E27FC236}">
                    <a16:creationId xmlns:a16="http://schemas.microsoft.com/office/drawing/2014/main" id="{676851E3-68F1-6FC0-CA82-CA0839D35920}"/>
                  </a:ext>
                </a:extLst>
              </p:cNvPr>
              <p:cNvPicPr/>
              <p:nvPr/>
            </p:nvPicPr>
            <p:blipFill>
              <a:blip r:embed="rId9"/>
              <a:stretch>
                <a:fillRect/>
              </a:stretch>
            </p:blipFill>
            <p:spPr>
              <a:xfrm>
                <a:off x="2107988" y="1115170"/>
                <a:ext cx="966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Encre 14">
                <a:extLst>
                  <a:ext uri="{FF2B5EF4-FFF2-40B4-BE49-F238E27FC236}">
                    <a16:creationId xmlns:a16="http://schemas.microsoft.com/office/drawing/2014/main" id="{16B3D9BB-4DE3-41F0-A01D-EA06FC58C25B}"/>
                  </a:ext>
                </a:extLst>
              </p14:cNvPr>
              <p14:cNvContentPartPr/>
              <p14:nvPr/>
            </p14:nvContentPartPr>
            <p14:xfrm>
              <a:off x="2713148" y="2861890"/>
              <a:ext cx="1797840" cy="30960"/>
            </p14:xfrm>
          </p:contentPart>
        </mc:Choice>
        <mc:Fallback xmlns="">
          <p:pic>
            <p:nvPicPr>
              <p:cNvPr id="15" name="Encre 14">
                <a:extLst>
                  <a:ext uri="{FF2B5EF4-FFF2-40B4-BE49-F238E27FC236}">
                    <a16:creationId xmlns:a16="http://schemas.microsoft.com/office/drawing/2014/main" id="{16B3D9BB-4DE3-41F0-A01D-EA06FC58C25B}"/>
                  </a:ext>
                </a:extLst>
              </p:cNvPr>
              <p:cNvPicPr/>
              <p:nvPr/>
            </p:nvPicPr>
            <p:blipFill>
              <a:blip r:embed="rId11"/>
              <a:stretch>
                <a:fillRect/>
              </a:stretch>
            </p:blipFill>
            <p:spPr>
              <a:xfrm>
                <a:off x="2704508" y="2852890"/>
                <a:ext cx="18154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Encre 16">
                <a:extLst>
                  <a:ext uri="{FF2B5EF4-FFF2-40B4-BE49-F238E27FC236}">
                    <a16:creationId xmlns:a16="http://schemas.microsoft.com/office/drawing/2014/main" id="{47BE4DFE-B41E-0167-2AF0-2CCF984BDB46}"/>
                  </a:ext>
                </a:extLst>
              </p14:cNvPr>
              <p14:cNvContentPartPr/>
              <p14:nvPr/>
            </p14:nvContentPartPr>
            <p14:xfrm>
              <a:off x="6340868" y="5843770"/>
              <a:ext cx="4035960" cy="10080"/>
            </p14:xfrm>
          </p:contentPart>
        </mc:Choice>
        <mc:Fallback xmlns="">
          <p:pic>
            <p:nvPicPr>
              <p:cNvPr id="17" name="Encre 16">
                <a:extLst>
                  <a:ext uri="{FF2B5EF4-FFF2-40B4-BE49-F238E27FC236}">
                    <a16:creationId xmlns:a16="http://schemas.microsoft.com/office/drawing/2014/main" id="{47BE4DFE-B41E-0167-2AF0-2CCF984BDB46}"/>
                  </a:ext>
                </a:extLst>
              </p:cNvPr>
              <p:cNvPicPr/>
              <p:nvPr/>
            </p:nvPicPr>
            <p:blipFill>
              <a:blip r:embed="rId13"/>
              <a:stretch>
                <a:fillRect/>
              </a:stretch>
            </p:blipFill>
            <p:spPr>
              <a:xfrm>
                <a:off x="6331868" y="5835130"/>
                <a:ext cx="40536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Encre 17">
                <a:extLst>
                  <a:ext uri="{FF2B5EF4-FFF2-40B4-BE49-F238E27FC236}">
                    <a16:creationId xmlns:a16="http://schemas.microsoft.com/office/drawing/2014/main" id="{D0975AAF-BD1D-6CAB-9F98-F90F8BABC204}"/>
                  </a:ext>
                </a:extLst>
              </p14:cNvPr>
              <p14:cNvContentPartPr/>
              <p14:nvPr/>
            </p14:nvContentPartPr>
            <p14:xfrm flipV="1">
              <a:off x="2564468" y="6113049"/>
              <a:ext cx="1757520" cy="56851"/>
            </p14:xfrm>
          </p:contentPart>
        </mc:Choice>
        <mc:Fallback xmlns="">
          <p:pic>
            <p:nvPicPr>
              <p:cNvPr id="18" name="Encre 17">
                <a:extLst>
                  <a:ext uri="{FF2B5EF4-FFF2-40B4-BE49-F238E27FC236}">
                    <a16:creationId xmlns:a16="http://schemas.microsoft.com/office/drawing/2014/main" id="{D0975AAF-BD1D-6CAB-9F98-F90F8BABC204}"/>
                  </a:ext>
                </a:extLst>
              </p:cNvPr>
              <p:cNvPicPr/>
              <p:nvPr/>
            </p:nvPicPr>
            <p:blipFill>
              <a:blip r:embed="rId15"/>
              <a:stretch>
                <a:fillRect/>
              </a:stretch>
            </p:blipFill>
            <p:spPr>
              <a:xfrm flipV="1">
                <a:off x="2555468" y="6104054"/>
                <a:ext cx="1775160" cy="7448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Encre 18">
                <a:extLst>
                  <a:ext uri="{FF2B5EF4-FFF2-40B4-BE49-F238E27FC236}">
                    <a16:creationId xmlns:a16="http://schemas.microsoft.com/office/drawing/2014/main" id="{71D1F512-2F7C-C60E-155E-1E4AFC86F3F4}"/>
                  </a:ext>
                </a:extLst>
              </p14:cNvPr>
              <p14:cNvContentPartPr/>
              <p14:nvPr/>
            </p14:nvContentPartPr>
            <p14:xfrm>
              <a:off x="6162308" y="4362370"/>
              <a:ext cx="2112840" cy="12240"/>
            </p14:xfrm>
          </p:contentPart>
        </mc:Choice>
        <mc:Fallback xmlns="">
          <p:pic>
            <p:nvPicPr>
              <p:cNvPr id="19" name="Encre 18">
                <a:extLst>
                  <a:ext uri="{FF2B5EF4-FFF2-40B4-BE49-F238E27FC236}">
                    <a16:creationId xmlns:a16="http://schemas.microsoft.com/office/drawing/2014/main" id="{71D1F512-2F7C-C60E-155E-1E4AFC86F3F4}"/>
                  </a:ext>
                </a:extLst>
              </p:cNvPr>
              <p:cNvPicPr/>
              <p:nvPr/>
            </p:nvPicPr>
            <p:blipFill>
              <a:blip r:embed="rId17"/>
              <a:stretch>
                <a:fillRect/>
              </a:stretch>
            </p:blipFill>
            <p:spPr>
              <a:xfrm>
                <a:off x="6153308" y="4353730"/>
                <a:ext cx="21304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Encre 19">
                <a:extLst>
                  <a:ext uri="{FF2B5EF4-FFF2-40B4-BE49-F238E27FC236}">
                    <a16:creationId xmlns:a16="http://schemas.microsoft.com/office/drawing/2014/main" id="{5F1DD372-809A-86B3-0923-EB3D50192534}"/>
                  </a:ext>
                </a:extLst>
              </p14:cNvPr>
              <p14:cNvContentPartPr/>
              <p14:nvPr/>
            </p14:nvContentPartPr>
            <p14:xfrm>
              <a:off x="1987748" y="4352290"/>
              <a:ext cx="1167840" cy="11160"/>
            </p14:xfrm>
          </p:contentPart>
        </mc:Choice>
        <mc:Fallback xmlns="">
          <p:pic>
            <p:nvPicPr>
              <p:cNvPr id="20" name="Encre 19">
                <a:extLst>
                  <a:ext uri="{FF2B5EF4-FFF2-40B4-BE49-F238E27FC236}">
                    <a16:creationId xmlns:a16="http://schemas.microsoft.com/office/drawing/2014/main" id="{5F1DD372-809A-86B3-0923-EB3D50192534}"/>
                  </a:ext>
                </a:extLst>
              </p:cNvPr>
              <p:cNvPicPr/>
              <p:nvPr/>
            </p:nvPicPr>
            <p:blipFill>
              <a:blip r:embed="rId19"/>
              <a:stretch>
                <a:fillRect/>
              </a:stretch>
            </p:blipFill>
            <p:spPr>
              <a:xfrm>
                <a:off x="1978748" y="4343650"/>
                <a:ext cx="1185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Encre 20">
                <a:extLst>
                  <a:ext uri="{FF2B5EF4-FFF2-40B4-BE49-F238E27FC236}">
                    <a16:creationId xmlns:a16="http://schemas.microsoft.com/office/drawing/2014/main" id="{DF3BDBA0-0947-5218-7765-F8A9518D8E40}"/>
                  </a:ext>
                </a:extLst>
              </p14:cNvPr>
              <p14:cNvContentPartPr/>
              <p14:nvPr/>
            </p14:nvContentPartPr>
            <p14:xfrm>
              <a:off x="13189148" y="2604130"/>
              <a:ext cx="360" cy="360"/>
            </p14:xfrm>
          </p:contentPart>
        </mc:Choice>
        <mc:Fallback xmlns="">
          <p:pic>
            <p:nvPicPr>
              <p:cNvPr id="21" name="Encre 20">
                <a:extLst>
                  <a:ext uri="{FF2B5EF4-FFF2-40B4-BE49-F238E27FC236}">
                    <a16:creationId xmlns:a16="http://schemas.microsoft.com/office/drawing/2014/main" id="{DF3BDBA0-0947-5218-7765-F8A9518D8E40}"/>
                  </a:ext>
                </a:extLst>
              </p:cNvPr>
              <p:cNvPicPr/>
              <p:nvPr/>
            </p:nvPicPr>
            <p:blipFill>
              <a:blip r:embed="rId21"/>
              <a:stretch>
                <a:fillRect/>
              </a:stretch>
            </p:blipFill>
            <p:spPr>
              <a:xfrm>
                <a:off x="13180508" y="25951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Encre 21">
                <a:extLst>
                  <a:ext uri="{FF2B5EF4-FFF2-40B4-BE49-F238E27FC236}">
                    <a16:creationId xmlns:a16="http://schemas.microsoft.com/office/drawing/2014/main" id="{24F48500-F815-F194-06AD-9F3FBD7F7EA6}"/>
                  </a:ext>
                </a:extLst>
              </p14:cNvPr>
              <p14:cNvContentPartPr/>
              <p14:nvPr/>
            </p14:nvContentPartPr>
            <p14:xfrm>
              <a:off x="4800428" y="5247250"/>
              <a:ext cx="2939760" cy="61200"/>
            </p14:xfrm>
          </p:contentPart>
        </mc:Choice>
        <mc:Fallback xmlns="">
          <p:pic>
            <p:nvPicPr>
              <p:cNvPr id="22" name="Encre 21">
                <a:extLst>
                  <a:ext uri="{FF2B5EF4-FFF2-40B4-BE49-F238E27FC236}">
                    <a16:creationId xmlns:a16="http://schemas.microsoft.com/office/drawing/2014/main" id="{24F48500-F815-F194-06AD-9F3FBD7F7EA6}"/>
                  </a:ext>
                </a:extLst>
              </p:cNvPr>
              <p:cNvPicPr/>
              <p:nvPr/>
            </p:nvPicPr>
            <p:blipFill>
              <a:blip r:embed="rId23"/>
              <a:stretch>
                <a:fillRect/>
              </a:stretch>
            </p:blipFill>
            <p:spPr>
              <a:xfrm>
                <a:off x="4791428" y="5238250"/>
                <a:ext cx="2957400" cy="78840"/>
              </a:xfrm>
              <a:prstGeom prst="rect">
                <a:avLst/>
              </a:prstGeom>
            </p:spPr>
          </p:pic>
        </mc:Fallback>
      </mc:AlternateContent>
    </p:spTree>
    <p:extLst>
      <p:ext uri="{BB962C8B-B14F-4D97-AF65-F5344CB8AC3E}">
        <p14:creationId xmlns:p14="http://schemas.microsoft.com/office/powerpoint/2010/main" val="1763014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20816AD-5756-9AA2-641D-AA4711540EE5}"/>
              </a:ext>
            </a:extLst>
          </p:cNvPr>
          <p:cNvSpPr txBox="1"/>
          <p:nvPr/>
        </p:nvSpPr>
        <p:spPr>
          <a:xfrm>
            <a:off x="284480" y="325120"/>
            <a:ext cx="3369833" cy="369332"/>
          </a:xfrm>
          <a:prstGeom prst="rect">
            <a:avLst/>
          </a:prstGeom>
          <a:noFill/>
        </p:spPr>
        <p:txBody>
          <a:bodyPr wrap="none" rtlCol="0">
            <a:spAutoFit/>
          </a:bodyPr>
          <a:lstStyle/>
          <a:p>
            <a:r>
              <a:rPr lang="fr-CH" b="1" dirty="0">
                <a:solidFill>
                  <a:schemeClr val="tx2">
                    <a:lumMod val="75000"/>
                    <a:lumOff val="25000"/>
                  </a:schemeClr>
                </a:solidFill>
              </a:rPr>
              <a:t>Productivisme (sens commun)</a:t>
            </a:r>
          </a:p>
        </p:txBody>
      </p:sp>
      <p:sp>
        <p:nvSpPr>
          <p:cNvPr id="3" name="ZoneTexte 2">
            <a:extLst>
              <a:ext uri="{FF2B5EF4-FFF2-40B4-BE49-F238E27FC236}">
                <a16:creationId xmlns:a16="http://schemas.microsoft.com/office/drawing/2014/main" id="{32109B20-2F2A-37A5-2E3C-AC6EFD328E99}"/>
              </a:ext>
            </a:extLst>
          </p:cNvPr>
          <p:cNvSpPr txBox="1"/>
          <p:nvPr/>
        </p:nvSpPr>
        <p:spPr>
          <a:xfrm>
            <a:off x="284480" y="2552985"/>
            <a:ext cx="3127459" cy="369332"/>
          </a:xfrm>
          <a:prstGeom prst="rect">
            <a:avLst/>
          </a:prstGeom>
          <a:noFill/>
        </p:spPr>
        <p:txBody>
          <a:bodyPr wrap="none" rtlCol="0">
            <a:spAutoFit/>
          </a:bodyPr>
          <a:lstStyle/>
          <a:p>
            <a:r>
              <a:rPr lang="fr-CH" b="1" dirty="0">
                <a:solidFill>
                  <a:schemeClr val="tx2">
                    <a:lumMod val="75000"/>
                    <a:lumOff val="25000"/>
                  </a:schemeClr>
                </a:solidFill>
              </a:rPr>
              <a:t>Capitalisme (sens commun)</a:t>
            </a:r>
          </a:p>
        </p:txBody>
      </p:sp>
      <p:sp>
        <p:nvSpPr>
          <p:cNvPr id="4" name="ZoneTexte 3">
            <a:extLst>
              <a:ext uri="{FF2B5EF4-FFF2-40B4-BE49-F238E27FC236}">
                <a16:creationId xmlns:a16="http://schemas.microsoft.com/office/drawing/2014/main" id="{77E7419F-1C83-8407-0B67-99BE5DEF2C19}"/>
              </a:ext>
            </a:extLst>
          </p:cNvPr>
          <p:cNvSpPr txBox="1"/>
          <p:nvPr/>
        </p:nvSpPr>
        <p:spPr>
          <a:xfrm>
            <a:off x="4643120" y="325120"/>
            <a:ext cx="1406154" cy="707886"/>
          </a:xfrm>
          <a:prstGeom prst="rect">
            <a:avLst/>
          </a:prstGeom>
          <a:noFill/>
        </p:spPr>
        <p:txBody>
          <a:bodyPr wrap="none" rtlCol="0">
            <a:spAutoFit/>
          </a:bodyPr>
          <a:lstStyle/>
          <a:p>
            <a:r>
              <a:rPr lang="fr-CH" sz="4000" dirty="0"/>
              <a:t>P … P</a:t>
            </a:r>
          </a:p>
        </p:txBody>
      </p:sp>
      <p:sp>
        <p:nvSpPr>
          <p:cNvPr id="5" name="ZoneTexte 4">
            <a:extLst>
              <a:ext uri="{FF2B5EF4-FFF2-40B4-BE49-F238E27FC236}">
                <a16:creationId xmlns:a16="http://schemas.microsoft.com/office/drawing/2014/main" id="{112FFAA7-6181-976F-DF2D-BF00E0A45596}"/>
              </a:ext>
            </a:extLst>
          </p:cNvPr>
          <p:cNvSpPr txBox="1"/>
          <p:nvPr/>
        </p:nvSpPr>
        <p:spPr>
          <a:xfrm>
            <a:off x="9144000" y="309731"/>
            <a:ext cx="2906693" cy="369332"/>
          </a:xfrm>
          <a:prstGeom prst="rect">
            <a:avLst/>
          </a:prstGeom>
          <a:noFill/>
        </p:spPr>
        <p:txBody>
          <a:bodyPr wrap="none" rtlCol="0">
            <a:spAutoFit/>
          </a:bodyPr>
          <a:lstStyle/>
          <a:p>
            <a:r>
              <a:rPr lang="fr-CH" dirty="0"/>
              <a:t>P: processus de production</a:t>
            </a:r>
          </a:p>
        </p:txBody>
      </p:sp>
      <p:sp>
        <p:nvSpPr>
          <p:cNvPr id="6" name="Accolade fermante 5">
            <a:extLst>
              <a:ext uri="{FF2B5EF4-FFF2-40B4-BE49-F238E27FC236}">
                <a16:creationId xmlns:a16="http://schemas.microsoft.com/office/drawing/2014/main" id="{B6A4C231-2A05-D20E-5DB3-7166CD4AACB6}"/>
              </a:ext>
            </a:extLst>
          </p:cNvPr>
          <p:cNvSpPr/>
          <p:nvPr/>
        </p:nvSpPr>
        <p:spPr>
          <a:xfrm rot="5400000">
            <a:off x="5084693" y="616446"/>
            <a:ext cx="137934" cy="833120"/>
          </a:xfrm>
          <a:custGeom>
            <a:avLst/>
            <a:gdLst>
              <a:gd name="connsiteX0" fmla="*/ 0 w 137934"/>
              <a:gd name="connsiteY0" fmla="*/ 0 h 833120"/>
              <a:gd name="connsiteX1" fmla="*/ 68967 w 137934"/>
              <a:gd name="connsiteY1" fmla="*/ 127589 h 833120"/>
              <a:gd name="connsiteX2" fmla="*/ 68967 w 137934"/>
              <a:gd name="connsiteY2" fmla="*/ 288971 h 833120"/>
              <a:gd name="connsiteX3" fmla="*/ 137934 w 137934"/>
              <a:gd name="connsiteY3" fmla="*/ 416560 h 833120"/>
              <a:gd name="connsiteX4" fmla="*/ 68967 w 137934"/>
              <a:gd name="connsiteY4" fmla="*/ 544149 h 833120"/>
              <a:gd name="connsiteX5" fmla="*/ 68967 w 137934"/>
              <a:gd name="connsiteY5" fmla="*/ 705531 h 833120"/>
              <a:gd name="connsiteX6" fmla="*/ 0 w 137934"/>
              <a:gd name="connsiteY6" fmla="*/ 833120 h 833120"/>
              <a:gd name="connsiteX7" fmla="*/ 0 w 137934"/>
              <a:gd name="connsiteY7" fmla="*/ 433222 h 833120"/>
              <a:gd name="connsiteX8" fmla="*/ 0 w 137934"/>
              <a:gd name="connsiteY8" fmla="*/ 0 h 833120"/>
              <a:gd name="connsiteX0" fmla="*/ 0 w 137934"/>
              <a:gd name="connsiteY0" fmla="*/ 0 h 833120"/>
              <a:gd name="connsiteX1" fmla="*/ 68967 w 137934"/>
              <a:gd name="connsiteY1" fmla="*/ 127589 h 833120"/>
              <a:gd name="connsiteX2" fmla="*/ 68967 w 137934"/>
              <a:gd name="connsiteY2" fmla="*/ 288971 h 833120"/>
              <a:gd name="connsiteX3" fmla="*/ 137934 w 137934"/>
              <a:gd name="connsiteY3" fmla="*/ 416560 h 833120"/>
              <a:gd name="connsiteX4" fmla="*/ 68967 w 137934"/>
              <a:gd name="connsiteY4" fmla="*/ 544149 h 833120"/>
              <a:gd name="connsiteX5" fmla="*/ 68967 w 137934"/>
              <a:gd name="connsiteY5" fmla="*/ 705531 h 833120"/>
              <a:gd name="connsiteX6" fmla="*/ 0 w 137934"/>
              <a:gd name="connsiteY6" fmla="*/ 833120 h 8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934" h="833120" stroke="0" extrusionOk="0">
                <a:moveTo>
                  <a:pt x="0" y="0"/>
                </a:moveTo>
                <a:cubicBezTo>
                  <a:pt x="42225" y="-1539"/>
                  <a:pt x="56621" y="49274"/>
                  <a:pt x="68967" y="127589"/>
                </a:cubicBezTo>
                <a:cubicBezTo>
                  <a:pt x="76053" y="200129"/>
                  <a:pt x="58784" y="243517"/>
                  <a:pt x="68967" y="288971"/>
                </a:cubicBezTo>
                <a:cubicBezTo>
                  <a:pt x="67616" y="365731"/>
                  <a:pt x="96346" y="415216"/>
                  <a:pt x="137934" y="416560"/>
                </a:cubicBezTo>
                <a:cubicBezTo>
                  <a:pt x="83674" y="425282"/>
                  <a:pt x="64917" y="476689"/>
                  <a:pt x="68967" y="544149"/>
                </a:cubicBezTo>
                <a:cubicBezTo>
                  <a:pt x="73213" y="597750"/>
                  <a:pt x="68486" y="637123"/>
                  <a:pt x="68967" y="705531"/>
                </a:cubicBezTo>
                <a:cubicBezTo>
                  <a:pt x="69467" y="772870"/>
                  <a:pt x="44085" y="839462"/>
                  <a:pt x="0" y="833120"/>
                </a:cubicBezTo>
                <a:cubicBezTo>
                  <a:pt x="-19320" y="729236"/>
                  <a:pt x="19407" y="559364"/>
                  <a:pt x="0" y="433222"/>
                </a:cubicBezTo>
                <a:cubicBezTo>
                  <a:pt x="-19407" y="307080"/>
                  <a:pt x="7826" y="114632"/>
                  <a:pt x="0" y="0"/>
                </a:cubicBezTo>
                <a:close/>
              </a:path>
              <a:path w="137934" h="833120" fill="none" extrusionOk="0">
                <a:moveTo>
                  <a:pt x="0" y="0"/>
                </a:moveTo>
                <a:cubicBezTo>
                  <a:pt x="44960" y="-493"/>
                  <a:pt x="81069" y="60238"/>
                  <a:pt x="68967" y="127589"/>
                </a:cubicBezTo>
                <a:cubicBezTo>
                  <a:pt x="73230" y="168114"/>
                  <a:pt x="67240" y="216847"/>
                  <a:pt x="68967" y="288971"/>
                </a:cubicBezTo>
                <a:cubicBezTo>
                  <a:pt x="62355" y="364003"/>
                  <a:pt x="101119" y="425907"/>
                  <a:pt x="137934" y="416560"/>
                </a:cubicBezTo>
                <a:cubicBezTo>
                  <a:pt x="98554" y="409911"/>
                  <a:pt x="78625" y="474568"/>
                  <a:pt x="68967" y="544149"/>
                </a:cubicBezTo>
                <a:cubicBezTo>
                  <a:pt x="86603" y="583015"/>
                  <a:pt x="58741" y="628184"/>
                  <a:pt x="68967" y="705531"/>
                </a:cubicBezTo>
                <a:cubicBezTo>
                  <a:pt x="66040" y="765518"/>
                  <a:pt x="38652" y="843537"/>
                  <a:pt x="0" y="833120"/>
                </a:cubicBezTo>
              </a:path>
              <a:path w="137934" h="833120" fill="none" stroke="0" extrusionOk="0">
                <a:moveTo>
                  <a:pt x="0" y="0"/>
                </a:moveTo>
                <a:cubicBezTo>
                  <a:pt x="18796" y="70"/>
                  <a:pt x="75139" y="57761"/>
                  <a:pt x="68967" y="127589"/>
                </a:cubicBezTo>
                <a:cubicBezTo>
                  <a:pt x="75046" y="187014"/>
                  <a:pt x="49931" y="236784"/>
                  <a:pt x="68967" y="288971"/>
                </a:cubicBezTo>
                <a:cubicBezTo>
                  <a:pt x="75042" y="355477"/>
                  <a:pt x="107252" y="414966"/>
                  <a:pt x="137934" y="416560"/>
                </a:cubicBezTo>
                <a:cubicBezTo>
                  <a:pt x="102633" y="412357"/>
                  <a:pt x="60588" y="483863"/>
                  <a:pt x="68967" y="544149"/>
                </a:cubicBezTo>
                <a:cubicBezTo>
                  <a:pt x="87087" y="604503"/>
                  <a:pt x="55293" y="658295"/>
                  <a:pt x="68967" y="705531"/>
                </a:cubicBezTo>
                <a:cubicBezTo>
                  <a:pt x="62919" y="772997"/>
                  <a:pt x="42829" y="830280"/>
                  <a:pt x="0" y="833120"/>
                </a:cubicBezTo>
              </a:path>
            </a:pathLst>
          </a:custGeom>
          <a:ln w="28575">
            <a:extLst>
              <a:ext uri="{C807C97D-BFC1-408E-A445-0C87EB9F89A2}">
                <ask:lineSketchStyleProps xmlns:ask="http://schemas.microsoft.com/office/drawing/2018/sketchyshapes" sd="619439999">
                  <a:prstGeom prst="rightBrace">
                    <a:avLst>
                      <a:gd name="adj1" fmla="val 92500"/>
                      <a:gd name="adj2" fmla="val 50000"/>
                    </a:avLst>
                  </a:prstGeom>
                  <ask:type>
                    <ask:lineSketchScribbl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7" name="ZoneTexte 6">
            <a:extLst>
              <a:ext uri="{FF2B5EF4-FFF2-40B4-BE49-F238E27FC236}">
                <a16:creationId xmlns:a16="http://schemas.microsoft.com/office/drawing/2014/main" id="{E16C789E-99FB-4AB6-85B2-020B3C4A0CFD}"/>
              </a:ext>
            </a:extLst>
          </p:cNvPr>
          <p:cNvSpPr txBox="1"/>
          <p:nvPr/>
        </p:nvSpPr>
        <p:spPr>
          <a:xfrm>
            <a:off x="4569460" y="1116717"/>
            <a:ext cx="1312174" cy="523220"/>
          </a:xfrm>
          <a:prstGeom prst="rect">
            <a:avLst/>
          </a:prstGeom>
          <a:noFill/>
        </p:spPr>
        <p:txBody>
          <a:bodyPr wrap="square" rtlCol="0">
            <a:spAutoFit/>
          </a:bodyPr>
          <a:lstStyle/>
          <a:p>
            <a:pPr algn="ctr"/>
            <a:r>
              <a:rPr lang="fr-CH" sz="1400" dirty="0"/>
              <a:t>Moyen/ processus</a:t>
            </a:r>
          </a:p>
        </p:txBody>
      </p:sp>
      <p:grpSp>
        <p:nvGrpSpPr>
          <p:cNvPr id="10" name="Groupe 9">
            <a:extLst>
              <a:ext uri="{FF2B5EF4-FFF2-40B4-BE49-F238E27FC236}">
                <a16:creationId xmlns:a16="http://schemas.microsoft.com/office/drawing/2014/main" id="{2C10C25A-21F6-C84E-E22B-C78C75C6A4C5}"/>
              </a:ext>
            </a:extLst>
          </p:cNvPr>
          <p:cNvGrpSpPr/>
          <p:nvPr/>
        </p:nvGrpSpPr>
        <p:grpSpPr>
          <a:xfrm>
            <a:off x="5920620" y="941760"/>
            <a:ext cx="436320" cy="219240"/>
            <a:chOff x="5920620" y="941760"/>
            <a:chExt cx="436320" cy="219240"/>
          </a:xfrm>
        </p:grpSpPr>
        <mc:AlternateContent xmlns:mc="http://schemas.openxmlformats.org/markup-compatibility/2006" xmlns:p14="http://schemas.microsoft.com/office/powerpoint/2010/main">
          <mc:Choice Requires="p14">
            <p:contentPart p14:bwMode="auto" r:id="rId2">
              <p14:nvContentPartPr>
                <p14:cNvPr id="8" name="Encre 7">
                  <a:extLst>
                    <a:ext uri="{FF2B5EF4-FFF2-40B4-BE49-F238E27FC236}">
                      <a16:creationId xmlns:a16="http://schemas.microsoft.com/office/drawing/2014/main" id="{496465EF-67C3-BF05-A3A5-AFB48E61B7EC}"/>
                    </a:ext>
                  </a:extLst>
                </p14:cNvPr>
                <p14:cNvContentPartPr/>
                <p14:nvPr/>
              </p14:nvContentPartPr>
              <p14:xfrm>
                <a:off x="5920620" y="941760"/>
                <a:ext cx="361080" cy="148680"/>
              </p14:xfrm>
            </p:contentPart>
          </mc:Choice>
          <mc:Fallback xmlns="">
            <p:pic>
              <p:nvPicPr>
                <p:cNvPr id="8" name="Encre 7">
                  <a:extLst>
                    <a:ext uri="{FF2B5EF4-FFF2-40B4-BE49-F238E27FC236}">
                      <a16:creationId xmlns:a16="http://schemas.microsoft.com/office/drawing/2014/main" id="{496465EF-67C3-BF05-A3A5-AFB48E61B7EC}"/>
                    </a:ext>
                  </a:extLst>
                </p:cNvPr>
                <p:cNvPicPr/>
                <p:nvPr/>
              </p:nvPicPr>
              <p:blipFill>
                <a:blip r:embed="rId3"/>
                <a:stretch>
                  <a:fillRect/>
                </a:stretch>
              </p:blipFill>
              <p:spPr>
                <a:xfrm>
                  <a:off x="5911620" y="933120"/>
                  <a:ext cx="3787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Encre 8">
                  <a:extLst>
                    <a:ext uri="{FF2B5EF4-FFF2-40B4-BE49-F238E27FC236}">
                      <a16:creationId xmlns:a16="http://schemas.microsoft.com/office/drawing/2014/main" id="{22D25420-EF94-465D-326C-C6F36D8BFEF8}"/>
                    </a:ext>
                  </a:extLst>
                </p14:cNvPr>
                <p14:cNvContentPartPr/>
                <p14:nvPr/>
              </p14:nvContentPartPr>
              <p14:xfrm>
                <a:off x="6265500" y="1020960"/>
                <a:ext cx="91440" cy="140040"/>
              </p14:xfrm>
            </p:contentPart>
          </mc:Choice>
          <mc:Fallback xmlns="">
            <p:pic>
              <p:nvPicPr>
                <p:cNvPr id="9" name="Encre 8">
                  <a:extLst>
                    <a:ext uri="{FF2B5EF4-FFF2-40B4-BE49-F238E27FC236}">
                      <a16:creationId xmlns:a16="http://schemas.microsoft.com/office/drawing/2014/main" id="{22D25420-EF94-465D-326C-C6F36D8BFEF8}"/>
                    </a:ext>
                  </a:extLst>
                </p:cNvPr>
                <p:cNvPicPr/>
                <p:nvPr/>
              </p:nvPicPr>
              <p:blipFill>
                <a:blip r:embed="rId5"/>
                <a:stretch>
                  <a:fillRect/>
                </a:stretch>
              </p:blipFill>
              <p:spPr>
                <a:xfrm>
                  <a:off x="6256860" y="1011960"/>
                  <a:ext cx="109080" cy="157680"/>
                </a:xfrm>
                <a:prstGeom prst="rect">
                  <a:avLst/>
                </a:prstGeom>
              </p:spPr>
            </p:pic>
          </mc:Fallback>
        </mc:AlternateContent>
      </p:grpSp>
      <p:sp>
        <p:nvSpPr>
          <p:cNvPr id="11" name="ZoneTexte 10">
            <a:extLst>
              <a:ext uri="{FF2B5EF4-FFF2-40B4-BE49-F238E27FC236}">
                <a16:creationId xmlns:a16="http://schemas.microsoft.com/office/drawing/2014/main" id="{5F3CE988-CC94-6806-5E62-F5A85DA41709}"/>
              </a:ext>
            </a:extLst>
          </p:cNvPr>
          <p:cNvSpPr txBox="1"/>
          <p:nvPr/>
        </p:nvSpPr>
        <p:spPr>
          <a:xfrm>
            <a:off x="6116823" y="1016100"/>
            <a:ext cx="1312174" cy="307777"/>
          </a:xfrm>
          <a:prstGeom prst="rect">
            <a:avLst/>
          </a:prstGeom>
          <a:noFill/>
        </p:spPr>
        <p:txBody>
          <a:bodyPr wrap="square" rtlCol="0">
            <a:spAutoFit/>
          </a:bodyPr>
          <a:lstStyle/>
          <a:p>
            <a:pPr algn="ctr"/>
            <a:r>
              <a:rPr lang="fr-CH" sz="1400" dirty="0"/>
              <a:t>Finalité</a:t>
            </a:r>
          </a:p>
        </p:txBody>
      </p:sp>
      <p:grpSp>
        <p:nvGrpSpPr>
          <p:cNvPr id="14" name="Groupe 13">
            <a:extLst>
              <a:ext uri="{FF2B5EF4-FFF2-40B4-BE49-F238E27FC236}">
                <a16:creationId xmlns:a16="http://schemas.microsoft.com/office/drawing/2014/main" id="{48C25AAD-0F79-C122-40C9-178192666DF8}"/>
              </a:ext>
            </a:extLst>
          </p:cNvPr>
          <p:cNvGrpSpPr/>
          <p:nvPr/>
        </p:nvGrpSpPr>
        <p:grpSpPr>
          <a:xfrm>
            <a:off x="3915420" y="640260"/>
            <a:ext cx="3491640" cy="1168020"/>
            <a:chOff x="3915420" y="640260"/>
            <a:chExt cx="3491640" cy="1168020"/>
          </a:xfrm>
        </p:grpSpPr>
        <mc:AlternateContent xmlns:mc="http://schemas.openxmlformats.org/markup-compatibility/2006" xmlns:p14="http://schemas.microsoft.com/office/powerpoint/2010/main">
          <mc:Choice Requires="p14">
            <p:contentPart p14:bwMode="auto" r:id="rId6">
              <p14:nvContentPartPr>
                <p14:cNvPr id="12" name="Encre 11">
                  <a:extLst>
                    <a:ext uri="{FF2B5EF4-FFF2-40B4-BE49-F238E27FC236}">
                      <a16:creationId xmlns:a16="http://schemas.microsoft.com/office/drawing/2014/main" id="{6F4DF239-F104-BE7B-4C49-F7E4B444DDCB}"/>
                    </a:ext>
                  </a:extLst>
                </p14:cNvPr>
                <p14:cNvContentPartPr/>
                <p14:nvPr/>
              </p14:nvContentPartPr>
              <p14:xfrm>
                <a:off x="3915420" y="685800"/>
                <a:ext cx="3491640" cy="1122480"/>
              </p14:xfrm>
            </p:contentPart>
          </mc:Choice>
          <mc:Fallback xmlns="">
            <p:pic>
              <p:nvPicPr>
                <p:cNvPr id="12" name="Encre 11">
                  <a:extLst>
                    <a:ext uri="{FF2B5EF4-FFF2-40B4-BE49-F238E27FC236}">
                      <a16:creationId xmlns:a16="http://schemas.microsoft.com/office/drawing/2014/main" id="{6F4DF239-F104-BE7B-4C49-F7E4B444DDCB}"/>
                    </a:ext>
                  </a:extLst>
                </p:cNvPr>
                <p:cNvPicPr/>
                <p:nvPr/>
              </p:nvPicPr>
              <p:blipFill>
                <a:blip r:embed="rId7"/>
                <a:stretch>
                  <a:fillRect/>
                </a:stretch>
              </p:blipFill>
              <p:spPr>
                <a:xfrm>
                  <a:off x="3906420" y="676800"/>
                  <a:ext cx="3509280" cy="1140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Encre 12">
                  <a:extLst>
                    <a:ext uri="{FF2B5EF4-FFF2-40B4-BE49-F238E27FC236}">
                      <a16:creationId xmlns:a16="http://schemas.microsoft.com/office/drawing/2014/main" id="{37B8ACF2-B4FF-64E2-6DC8-71E4E6BA7AD0}"/>
                    </a:ext>
                  </a:extLst>
                </p14:cNvPr>
                <p14:cNvContentPartPr/>
                <p14:nvPr/>
              </p14:nvContentPartPr>
              <p14:xfrm>
                <a:off x="4480980" y="640260"/>
                <a:ext cx="149040" cy="168120"/>
              </p14:xfrm>
            </p:contentPart>
          </mc:Choice>
          <mc:Fallback xmlns="">
            <p:pic>
              <p:nvPicPr>
                <p:cNvPr id="13" name="Encre 12">
                  <a:extLst>
                    <a:ext uri="{FF2B5EF4-FFF2-40B4-BE49-F238E27FC236}">
                      <a16:creationId xmlns:a16="http://schemas.microsoft.com/office/drawing/2014/main" id="{37B8ACF2-B4FF-64E2-6DC8-71E4E6BA7AD0}"/>
                    </a:ext>
                  </a:extLst>
                </p:cNvPr>
                <p:cNvPicPr/>
                <p:nvPr/>
              </p:nvPicPr>
              <p:blipFill>
                <a:blip r:embed="rId9"/>
                <a:stretch>
                  <a:fillRect/>
                </a:stretch>
              </p:blipFill>
              <p:spPr>
                <a:xfrm>
                  <a:off x="4472340" y="631260"/>
                  <a:ext cx="166680" cy="185760"/>
                </a:xfrm>
                <a:prstGeom prst="rect">
                  <a:avLst/>
                </a:prstGeom>
              </p:spPr>
            </p:pic>
          </mc:Fallback>
        </mc:AlternateContent>
      </p:grpSp>
      <p:sp>
        <p:nvSpPr>
          <p:cNvPr id="15" name="ZoneTexte 14">
            <a:extLst>
              <a:ext uri="{FF2B5EF4-FFF2-40B4-BE49-F238E27FC236}">
                <a16:creationId xmlns:a16="http://schemas.microsoft.com/office/drawing/2014/main" id="{80F632A0-2A49-ADA1-37C4-D02AE8A5544B}"/>
              </a:ext>
            </a:extLst>
          </p:cNvPr>
          <p:cNvSpPr txBox="1"/>
          <p:nvPr/>
        </p:nvSpPr>
        <p:spPr>
          <a:xfrm>
            <a:off x="7330441" y="1359400"/>
            <a:ext cx="2026920" cy="523220"/>
          </a:xfrm>
          <a:prstGeom prst="rect">
            <a:avLst/>
          </a:prstGeom>
          <a:noFill/>
        </p:spPr>
        <p:txBody>
          <a:bodyPr wrap="square" rtlCol="0">
            <a:spAutoFit/>
          </a:bodyPr>
          <a:lstStyle/>
          <a:p>
            <a:r>
              <a:rPr lang="fr-CH" sz="1400" dirty="0"/>
              <a:t>Reproduction du système de production</a:t>
            </a:r>
          </a:p>
        </p:txBody>
      </p:sp>
      <p:grpSp>
        <p:nvGrpSpPr>
          <p:cNvPr id="18" name="Groupe 17">
            <a:extLst>
              <a:ext uri="{FF2B5EF4-FFF2-40B4-BE49-F238E27FC236}">
                <a16:creationId xmlns:a16="http://schemas.microsoft.com/office/drawing/2014/main" id="{54B49245-00B6-406B-6EEE-B33C8B75588E}"/>
              </a:ext>
            </a:extLst>
          </p:cNvPr>
          <p:cNvGrpSpPr/>
          <p:nvPr/>
        </p:nvGrpSpPr>
        <p:grpSpPr>
          <a:xfrm>
            <a:off x="8182860" y="1950840"/>
            <a:ext cx="743040" cy="191520"/>
            <a:chOff x="8182860" y="1950840"/>
            <a:chExt cx="743040" cy="191520"/>
          </a:xfrm>
        </p:grpSpPr>
        <mc:AlternateContent xmlns:mc="http://schemas.openxmlformats.org/markup-compatibility/2006" xmlns:p14="http://schemas.microsoft.com/office/powerpoint/2010/main">
          <mc:Choice Requires="p14">
            <p:contentPart p14:bwMode="auto" r:id="rId10">
              <p14:nvContentPartPr>
                <p14:cNvPr id="16" name="Encre 15">
                  <a:extLst>
                    <a:ext uri="{FF2B5EF4-FFF2-40B4-BE49-F238E27FC236}">
                      <a16:creationId xmlns:a16="http://schemas.microsoft.com/office/drawing/2014/main" id="{0A0B9D4A-10A8-C2FD-1CD0-BF395C2D6A58}"/>
                    </a:ext>
                  </a:extLst>
                </p14:cNvPr>
                <p14:cNvContentPartPr/>
                <p14:nvPr/>
              </p14:nvContentPartPr>
              <p14:xfrm>
                <a:off x="8182860" y="1950840"/>
                <a:ext cx="598320" cy="133560"/>
              </p14:xfrm>
            </p:contentPart>
          </mc:Choice>
          <mc:Fallback xmlns="">
            <p:pic>
              <p:nvPicPr>
                <p:cNvPr id="16" name="Encre 15">
                  <a:extLst>
                    <a:ext uri="{FF2B5EF4-FFF2-40B4-BE49-F238E27FC236}">
                      <a16:creationId xmlns:a16="http://schemas.microsoft.com/office/drawing/2014/main" id="{0A0B9D4A-10A8-C2FD-1CD0-BF395C2D6A58}"/>
                    </a:ext>
                  </a:extLst>
                </p:cNvPr>
                <p:cNvPicPr/>
                <p:nvPr/>
              </p:nvPicPr>
              <p:blipFill>
                <a:blip r:embed="rId11"/>
                <a:stretch>
                  <a:fillRect/>
                </a:stretch>
              </p:blipFill>
              <p:spPr>
                <a:xfrm>
                  <a:off x="8173860" y="1941840"/>
                  <a:ext cx="6159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Encre 16">
                  <a:extLst>
                    <a:ext uri="{FF2B5EF4-FFF2-40B4-BE49-F238E27FC236}">
                      <a16:creationId xmlns:a16="http://schemas.microsoft.com/office/drawing/2014/main" id="{FB14C262-76B1-DF9D-E850-E4C9E6C8CEF4}"/>
                    </a:ext>
                  </a:extLst>
                </p14:cNvPr>
                <p14:cNvContentPartPr/>
                <p14:nvPr/>
              </p14:nvContentPartPr>
              <p14:xfrm>
                <a:off x="8770740" y="2011680"/>
                <a:ext cx="155160" cy="130680"/>
              </p14:xfrm>
            </p:contentPart>
          </mc:Choice>
          <mc:Fallback xmlns="">
            <p:pic>
              <p:nvPicPr>
                <p:cNvPr id="17" name="Encre 16">
                  <a:extLst>
                    <a:ext uri="{FF2B5EF4-FFF2-40B4-BE49-F238E27FC236}">
                      <a16:creationId xmlns:a16="http://schemas.microsoft.com/office/drawing/2014/main" id="{FB14C262-76B1-DF9D-E850-E4C9E6C8CEF4}"/>
                    </a:ext>
                  </a:extLst>
                </p:cNvPr>
                <p:cNvPicPr/>
                <p:nvPr/>
              </p:nvPicPr>
              <p:blipFill>
                <a:blip r:embed="rId13"/>
                <a:stretch>
                  <a:fillRect/>
                </a:stretch>
              </p:blipFill>
              <p:spPr>
                <a:xfrm>
                  <a:off x="8761740" y="2002680"/>
                  <a:ext cx="172800" cy="148320"/>
                </a:xfrm>
                <a:prstGeom prst="rect">
                  <a:avLst/>
                </a:prstGeom>
              </p:spPr>
            </p:pic>
          </mc:Fallback>
        </mc:AlternateContent>
      </p:grpSp>
      <p:sp>
        <p:nvSpPr>
          <p:cNvPr id="19" name="ZoneTexte 18">
            <a:extLst>
              <a:ext uri="{FF2B5EF4-FFF2-40B4-BE49-F238E27FC236}">
                <a16:creationId xmlns:a16="http://schemas.microsoft.com/office/drawing/2014/main" id="{141E3978-CCE9-61E8-3CC8-8A03D5F73330}"/>
              </a:ext>
            </a:extLst>
          </p:cNvPr>
          <p:cNvSpPr txBox="1"/>
          <p:nvPr/>
        </p:nvSpPr>
        <p:spPr>
          <a:xfrm>
            <a:off x="9010314" y="1880750"/>
            <a:ext cx="3040379" cy="523220"/>
          </a:xfrm>
          <a:prstGeom prst="rect">
            <a:avLst/>
          </a:prstGeom>
          <a:noFill/>
        </p:spPr>
        <p:txBody>
          <a:bodyPr wrap="square" rtlCol="0">
            <a:spAutoFit/>
          </a:bodyPr>
          <a:lstStyle/>
          <a:p>
            <a:r>
              <a:rPr lang="fr-CH" sz="1400" dirty="0">
                <a:solidFill>
                  <a:srgbClr val="C00000"/>
                </a:solidFill>
              </a:rPr>
              <a:t>Connotation négative: cette logique est problématique (pathologique?)</a:t>
            </a:r>
          </a:p>
        </p:txBody>
      </p:sp>
      <p:sp>
        <p:nvSpPr>
          <p:cNvPr id="20" name="ZoneTexte 19">
            <a:extLst>
              <a:ext uri="{FF2B5EF4-FFF2-40B4-BE49-F238E27FC236}">
                <a16:creationId xmlns:a16="http://schemas.microsoft.com/office/drawing/2014/main" id="{56C7A2F0-0739-D238-C0B3-EE89346656C0}"/>
              </a:ext>
            </a:extLst>
          </p:cNvPr>
          <p:cNvSpPr txBox="1"/>
          <p:nvPr/>
        </p:nvSpPr>
        <p:spPr>
          <a:xfrm>
            <a:off x="4737100" y="2865120"/>
            <a:ext cx="1524776" cy="707886"/>
          </a:xfrm>
          <a:prstGeom prst="rect">
            <a:avLst/>
          </a:prstGeom>
          <a:noFill/>
        </p:spPr>
        <p:txBody>
          <a:bodyPr wrap="none" rtlCol="0">
            <a:spAutoFit/>
          </a:bodyPr>
          <a:lstStyle/>
          <a:p>
            <a:r>
              <a:rPr lang="fr-CH" sz="4000" dirty="0"/>
              <a:t>A … A’</a:t>
            </a:r>
          </a:p>
        </p:txBody>
      </p:sp>
      <p:sp>
        <p:nvSpPr>
          <p:cNvPr id="21" name="ZoneTexte 20">
            <a:extLst>
              <a:ext uri="{FF2B5EF4-FFF2-40B4-BE49-F238E27FC236}">
                <a16:creationId xmlns:a16="http://schemas.microsoft.com/office/drawing/2014/main" id="{EFCADAAA-01FF-8254-35ED-8651E8105664}"/>
              </a:ext>
            </a:extLst>
          </p:cNvPr>
          <p:cNvSpPr txBox="1"/>
          <p:nvPr/>
        </p:nvSpPr>
        <p:spPr>
          <a:xfrm>
            <a:off x="9010314" y="3084307"/>
            <a:ext cx="3040379" cy="923330"/>
          </a:xfrm>
          <a:prstGeom prst="rect">
            <a:avLst/>
          </a:prstGeom>
          <a:noFill/>
        </p:spPr>
        <p:txBody>
          <a:bodyPr wrap="square" rtlCol="0">
            <a:spAutoFit/>
          </a:bodyPr>
          <a:lstStyle/>
          <a:p>
            <a:r>
              <a:rPr lang="fr-CH" dirty="0"/>
              <a:t>A: Argent (fonctionnant comme du capital)</a:t>
            </a:r>
          </a:p>
          <a:p>
            <a:r>
              <a:rPr lang="fr-CH" dirty="0"/>
              <a:t>Avec A’ = A + </a:t>
            </a:r>
            <a:r>
              <a:rPr lang="fr-CH" dirty="0" err="1"/>
              <a:t>δA</a:t>
            </a:r>
            <a:endParaRPr lang="fr-CH" dirty="0"/>
          </a:p>
        </p:txBody>
      </p:sp>
      <p:grpSp>
        <p:nvGrpSpPr>
          <p:cNvPr id="22" name="Groupe 21">
            <a:extLst>
              <a:ext uri="{FF2B5EF4-FFF2-40B4-BE49-F238E27FC236}">
                <a16:creationId xmlns:a16="http://schemas.microsoft.com/office/drawing/2014/main" id="{380EC9EF-80A8-26E4-3585-B0F716A55E55}"/>
              </a:ext>
            </a:extLst>
          </p:cNvPr>
          <p:cNvGrpSpPr/>
          <p:nvPr/>
        </p:nvGrpSpPr>
        <p:grpSpPr>
          <a:xfrm>
            <a:off x="3921111" y="3239503"/>
            <a:ext cx="3491640" cy="523220"/>
            <a:chOff x="3915420" y="640260"/>
            <a:chExt cx="3491640" cy="1168020"/>
          </a:xfrm>
        </p:grpSpPr>
        <mc:AlternateContent xmlns:mc="http://schemas.openxmlformats.org/markup-compatibility/2006" xmlns:p14="http://schemas.microsoft.com/office/powerpoint/2010/main">
          <mc:Choice Requires="p14">
            <p:contentPart p14:bwMode="auto" r:id="rId14">
              <p14:nvContentPartPr>
                <p14:cNvPr id="23" name="Encre 22">
                  <a:extLst>
                    <a:ext uri="{FF2B5EF4-FFF2-40B4-BE49-F238E27FC236}">
                      <a16:creationId xmlns:a16="http://schemas.microsoft.com/office/drawing/2014/main" id="{0609C763-C069-1C38-BB62-3585A7FB53C6}"/>
                    </a:ext>
                  </a:extLst>
                </p14:cNvPr>
                <p14:cNvContentPartPr/>
                <p14:nvPr/>
              </p14:nvContentPartPr>
              <p14:xfrm>
                <a:off x="3915420" y="685800"/>
                <a:ext cx="3491640" cy="1122480"/>
              </p14:xfrm>
            </p:contentPart>
          </mc:Choice>
          <mc:Fallback xmlns="">
            <p:pic>
              <p:nvPicPr>
                <p:cNvPr id="12" name="Encre 11">
                  <a:extLst>
                    <a:ext uri="{FF2B5EF4-FFF2-40B4-BE49-F238E27FC236}">
                      <a16:creationId xmlns:a16="http://schemas.microsoft.com/office/drawing/2014/main" id="{6F4DF239-F104-BE7B-4C49-F7E4B444DDCB}"/>
                    </a:ext>
                  </a:extLst>
                </p:cNvPr>
                <p:cNvPicPr/>
                <p:nvPr/>
              </p:nvPicPr>
              <p:blipFill>
                <a:blip r:embed="rId7"/>
                <a:stretch>
                  <a:fillRect/>
                </a:stretch>
              </p:blipFill>
              <p:spPr>
                <a:xfrm>
                  <a:off x="3906420" y="676800"/>
                  <a:ext cx="3509280" cy="1140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Encre 23">
                  <a:extLst>
                    <a:ext uri="{FF2B5EF4-FFF2-40B4-BE49-F238E27FC236}">
                      <a16:creationId xmlns:a16="http://schemas.microsoft.com/office/drawing/2014/main" id="{1AC577FE-853D-A548-663A-143D0F5CD534}"/>
                    </a:ext>
                  </a:extLst>
                </p14:cNvPr>
                <p14:cNvContentPartPr/>
                <p14:nvPr/>
              </p14:nvContentPartPr>
              <p14:xfrm>
                <a:off x="4480980" y="640260"/>
                <a:ext cx="149040" cy="168120"/>
              </p14:xfrm>
            </p:contentPart>
          </mc:Choice>
          <mc:Fallback xmlns="">
            <p:pic>
              <p:nvPicPr>
                <p:cNvPr id="13" name="Encre 12">
                  <a:extLst>
                    <a:ext uri="{FF2B5EF4-FFF2-40B4-BE49-F238E27FC236}">
                      <a16:creationId xmlns:a16="http://schemas.microsoft.com/office/drawing/2014/main" id="{37B8ACF2-B4FF-64E2-6DC8-71E4E6BA7AD0}"/>
                    </a:ext>
                  </a:extLst>
                </p:cNvPr>
                <p:cNvPicPr/>
                <p:nvPr/>
              </p:nvPicPr>
              <p:blipFill>
                <a:blip r:embed="rId9"/>
                <a:stretch>
                  <a:fillRect/>
                </a:stretch>
              </p:blipFill>
              <p:spPr>
                <a:xfrm>
                  <a:off x="4472340" y="631260"/>
                  <a:ext cx="166680" cy="185760"/>
                </a:xfrm>
                <a:prstGeom prst="rect">
                  <a:avLst/>
                </a:prstGeom>
              </p:spPr>
            </p:pic>
          </mc:Fallback>
        </mc:AlternateContent>
      </p:grpSp>
      <p:sp>
        <p:nvSpPr>
          <p:cNvPr id="25" name="Forme libre : forme 24">
            <a:extLst>
              <a:ext uri="{FF2B5EF4-FFF2-40B4-BE49-F238E27FC236}">
                <a16:creationId xmlns:a16="http://schemas.microsoft.com/office/drawing/2014/main" id="{D729A32C-1D8A-3709-23A1-654845B46E96}"/>
              </a:ext>
            </a:extLst>
          </p:cNvPr>
          <p:cNvSpPr/>
          <p:nvPr/>
        </p:nvSpPr>
        <p:spPr>
          <a:xfrm>
            <a:off x="3810000" y="3840480"/>
            <a:ext cx="3596640" cy="167157"/>
          </a:xfrm>
          <a:custGeom>
            <a:avLst/>
            <a:gdLst>
              <a:gd name="connsiteX0" fmla="*/ 0 w 3596640"/>
              <a:gd name="connsiteY0" fmla="*/ 193040 h 325120"/>
              <a:gd name="connsiteX1" fmla="*/ 193040 w 3596640"/>
              <a:gd name="connsiteY1" fmla="*/ 50800 h 325120"/>
              <a:gd name="connsiteX2" fmla="*/ 325120 w 3596640"/>
              <a:gd name="connsiteY2" fmla="*/ 325120 h 325120"/>
              <a:gd name="connsiteX3" fmla="*/ 406400 w 3596640"/>
              <a:gd name="connsiteY3" fmla="*/ 162560 h 325120"/>
              <a:gd name="connsiteX4" fmla="*/ 457200 w 3596640"/>
              <a:gd name="connsiteY4" fmla="*/ 203200 h 325120"/>
              <a:gd name="connsiteX5" fmla="*/ 741680 w 3596640"/>
              <a:gd name="connsiteY5" fmla="*/ 0 h 325120"/>
              <a:gd name="connsiteX6" fmla="*/ 955040 w 3596640"/>
              <a:gd name="connsiteY6" fmla="*/ 284480 h 325120"/>
              <a:gd name="connsiteX7" fmla="*/ 1097280 w 3596640"/>
              <a:gd name="connsiteY7" fmla="*/ 142240 h 325120"/>
              <a:gd name="connsiteX8" fmla="*/ 1198880 w 3596640"/>
              <a:gd name="connsiteY8" fmla="*/ 274320 h 325120"/>
              <a:gd name="connsiteX9" fmla="*/ 1310640 w 3596640"/>
              <a:gd name="connsiteY9" fmla="*/ 60960 h 325120"/>
              <a:gd name="connsiteX10" fmla="*/ 1584960 w 3596640"/>
              <a:gd name="connsiteY10" fmla="*/ 223520 h 325120"/>
              <a:gd name="connsiteX11" fmla="*/ 1574800 w 3596640"/>
              <a:gd name="connsiteY11" fmla="*/ 40640 h 325120"/>
              <a:gd name="connsiteX12" fmla="*/ 1940560 w 3596640"/>
              <a:gd name="connsiteY12" fmla="*/ 182880 h 325120"/>
              <a:gd name="connsiteX13" fmla="*/ 1950720 w 3596640"/>
              <a:gd name="connsiteY13" fmla="*/ 71120 h 325120"/>
              <a:gd name="connsiteX14" fmla="*/ 2245360 w 3596640"/>
              <a:gd name="connsiteY14" fmla="*/ 284480 h 325120"/>
              <a:gd name="connsiteX15" fmla="*/ 2214880 w 3596640"/>
              <a:gd name="connsiteY15" fmla="*/ 172720 h 325120"/>
              <a:gd name="connsiteX16" fmla="*/ 2499360 w 3596640"/>
              <a:gd name="connsiteY16" fmla="*/ 254000 h 325120"/>
              <a:gd name="connsiteX17" fmla="*/ 2407920 w 3596640"/>
              <a:gd name="connsiteY17" fmla="*/ 162560 h 325120"/>
              <a:gd name="connsiteX18" fmla="*/ 2905760 w 3596640"/>
              <a:gd name="connsiteY18" fmla="*/ 162560 h 325120"/>
              <a:gd name="connsiteX19" fmla="*/ 2743200 w 3596640"/>
              <a:gd name="connsiteY19" fmla="*/ 91440 h 325120"/>
              <a:gd name="connsiteX20" fmla="*/ 3291840 w 3596640"/>
              <a:gd name="connsiteY20" fmla="*/ 172720 h 325120"/>
              <a:gd name="connsiteX21" fmla="*/ 3271520 w 3596640"/>
              <a:gd name="connsiteY21" fmla="*/ 60960 h 325120"/>
              <a:gd name="connsiteX22" fmla="*/ 3596640 w 3596640"/>
              <a:gd name="connsiteY22" fmla="*/ 203200 h 32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96640" h="325120">
                <a:moveTo>
                  <a:pt x="0" y="193040"/>
                </a:moveTo>
                <a:lnTo>
                  <a:pt x="193040" y="50800"/>
                </a:lnTo>
                <a:lnTo>
                  <a:pt x="325120" y="325120"/>
                </a:lnTo>
                <a:lnTo>
                  <a:pt x="406400" y="162560"/>
                </a:lnTo>
                <a:lnTo>
                  <a:pt x="457200" y="203200"/>
                </a:lnTo>
                <a:lnTo>
                  <a:pt x="741680" y="0"/>
                </a:lnTo>
                <a:lnTo>
                  <a:pt x="955040" y="284480"/>
                </a:lnTo>
                <a:lnTo>
                  <a:pt x="1097280" y="142240"/>
                </a:lnTo>
                <a:lnTo>
                  <a:pt x="1198880" y="274320"/>
                </a:lnTo>
                <a:lnTo>
                  <a:pt x="1310640" y="60960"/>
                </a:lnTo>
                <a:lnTo>
                  <a:pt x="1584960" y="223520"/>
                </a:lnTo>
                <a:lnTo>
                  <a:pt x="1574800" y="40640"/>
                </a:lnTo>
                <a:lnTo>
                  <a:pt x="1940560" y="182880"/>
                </a:lnTo>
                <a:lnTo>
                  <a:pt x="1950720" y="71120"/>
                </a:lnTo>
                <a:lnTo>
                  <a:pt x="2245360" y="284480"/>
                </a:lnTo>
                <a:lnTo>
                  <a:pt x="2214880" y="172720"/>
                </a:lnTo>
                <a:lnTo>
                  <a:pt x="2499360" y="254000"/>
                </a:lnTo>
                <a:lnTo>
                  <a:pt x="2407920" y="162560"/>
                </a:lnTo>
                <a:lnTo>
                  <a:pt x="2905760" y="162560"/>
                </a:lnTo>
                <a:lnTo>
                  <a:pt x="2743200" y="91440"/>
                </a:lnTo>
                <a:lnTo>
                  <a:pt x="3291840" y="172720"/>
                </a:lnTo>
                <a:lnTo>
                  <a:pt x="3271520" y="60960"/>
                </a:lnTo>
                <a:lnTo>
                  <a:pt x="3596640" y="2032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6" name="ZoneTexte 25">
            <a:extLst>
              <a:ext uri="{FF2B5EF4-FFF2-40B4-BE49-F238E27FC236}">
                <a16:creationId xmlns:a16="http://schemas.microsoft.com/office/drawing/2014/main" id="{CAA88B47-96C9-41E6-5BE2-59389F462C9C}"/>
              </a:ext>
            </a:extLst>
          </p:cNvPr>
          <p:cNvSpPr txBox="1"/>
          <p:nvPr/>
        </p:nvSpPr>
        <p:spPr>
          <a:xfrm>
            <a:off x="4822895" y="4085394"/>
            <a:ext cx="1273105" cy="707886"/>
          </a:xfrm>
          <a:prstGeom prst="rect">
            <a:avLst/>
          </a:prstGeom>
          <a:noFill/>
        </p:spPr>
        <p:txBody>
          <a:bodyPr wrap="none" rtlCol="0">
            <a:spAutoFit/>
          </a:bodyPr>
          <a:lstStyle/>
          <a:p>
            <a:r>
              <a:rPr lang="fr-CH" sz="4000" dirty="0"/>
              <a:t>A = A</a:t>
            </a:r>
          </a:p>
        </p:txBody>
      </p:sp>
      <p:sp>
        <p:nvSpPr>
          <p:cNvPr id="27" name="Accolade ouvrante 26">
            <a:extLst>
              <a:ext uri="{FF2B5EF4-FFF2-40B4-BE49-F238E27FC236}">
                <a16:creationId xmlns:a16="http://schemas.microsoft.com/office/drawing/2014/main" id="{4EC25268-8A86-4452-D3FE-EEF8CD3D155C}"/>
              </a:ext>
            </a:extLst>
          </p:cNvPr>
          <p:cNvSpPr/>
          <p:nvPr/>
        </p:nvSpPr>
        <p:spPr>
          <a:xfrm>
            <a:off x="3498245" y="3084307"/>
            <a:ext cx="199995" cy="707886"/>
          </a:xfrm>
          <a:prstGeom prst="leftBrace">
            <a:avLst>
              <a:gd name="adj1" fmla="val 56766"/>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28" name="ZoneTexte 27">
            <a:extLst>
              <a:ext uri="{FF2B5EF4-FFF2-40B4-BE49-F238E27FC236}">
                <a16:creationId xmlns:a16="http://schemas.microsoft.com/office/drawing/2014/main" id="{A25EA569-5712-D230-D989-B7AD4E85E088}"/>
              </a:ext>
            </a:extLst>
          </p:cNvPr>
          <p:cNvSpPr txBox="1"/>
          <p:nvPr/>
        </p:nvSpPr>
        <p:spPr>
          <a:xfrm>
            <a:off x="983390" y="3115084"/>
            <a:ext cx="2418291" cy="646331"/>
          </a:xfrm>
          <a:prstGeom prst="rect">
            <a:avLst/>
          </a:prstGeom>
          <a:noFill/>
        </p:spPr>
        <p:txBody>
          <a:bodyPr wrap="square" rtlCol="0">
            <a:spAutoFit/>
          </a:bodyPr>
          <a:lstStyle/>
          <a:p>
            <a:pPr algn="r"/>
            <a:r>
              <a:rPr lang="fr-CH" dirty="0"/>
              <a:t>Détenteurs des moyens de production</a:t>
            </a:r>
          </a:p>
        </p:txBody>
      </p:sp>
      <p:sp>
        <p:nvSpPr>
          <p:cNvPr id="29" name="ZoneTexte 28">
            <a:extLst>
              <a:ext uri="{FF2B5EF4-FFF2-40B4-BE49-F238E27FC236}">
                <a16:creationId xmlns:a16="http://schemas.microsoft.com/office/drawing/2014/main" id="{6E76B1B5-E30A-8189-3F07-FB6013D5B7C8}"/>
              </a:ext>
            </a:extLst>
          </p:cNvPr>
          <p:cNvSpPr txBox="1"/>
          <p:nvPr/>
        </p:nvSpPr>
        <p:spPr>
          <a:xfrm>
            <a:off x="983389" y="4146949"/>
            <a:ext cx="2418291" cy="646331"/>
          </a:xfrm>
          <a:prstGeom prst="rect">
            <a:avLst/>
          </a:prstGeom>
          <a:noFill/>
        </p:spPr>
        <p:txBody>
          <a:bodyPr wrap="square" rtlCol="0">
            <a:spAutoFit/>
          </a:bodyPr>
          <a:lstStyle/>
          <a:p>
            <a:pPr algn="r"/>
            <a:r>
              <a:rPr lang="fr-CH" dirty="0"/>
              <a:t>Les «autres», le «reste» de la société</a:t>
            </a:r>
          </a:p>
        </p:txBody>
      </p:sp>
      <p:sp>
        <p:nvSpPr>
          <p:cNvPr id="30" name="ZoneTexte 29">
            <a:extLst>
              <a:ext uri="{FF2B5EF4-FFF2-40B4-BE49-F238E27FC236}">
                <a16:creationId xmlns:a16="http://schemas.microsoft.com/office/drawing/2014/main" id="{1E3B27EF-5D6B-AB25-E826-77789B240446}"/>
              </a:ext>
            </a:extLst>
          </p:cNvPr>
          <p:cNvSpPr txBox="1"/>
          <p:nvPr/>
        </p:nvSpPr>
        <p:spPr>
          <a:xfrm>
            <a:off x="7195017" y="4028037"/>
            <a:ext cx="1730883" cy="523220"/>
          </a:xfrm>
          <a:prstGeom prst="rect">
            <a:avLst/>
          </a:prstGeom>
          <a:noFill/>
        </p:spPr>
        <p:txBody>
          <a:bodyPr wrap="square" rtlCol="0">
            <a:spAutoFit/>
          </a:bodyPr>
          <a:lstStyle/>
          <a:p>
            <a:r>
              <a:rPr lang="fr-CH" sz="1400" dirty="0"/>
              <a:t>[Dynamique de scission sociale?]</a:t>
            </a:r>
          </a:p>
        </p:txBody>
      </p:sp>
      <p:grpSp>
        <p:nvGrpSpPr>
          <p:cNvPr id="31" name="Groupe 30">
            <a:extLst>
              <a:ext uri="{FF2B5EF4-FFF2-40B4-BE49-F238E27FC236}">
                <a16:creationId xmlns:a16="http://schemas.microsoft.com/office/drawing/2014/main" id="{D1B9CD73-DB2A-ADE0-76A9-553CA7B13576}"/>
              </a:ext>
            </a:extLst>
          </p:cNvPr>
          <p:cNvGrpSpPr/>
          <p:nvPr/>
        </p:nvGrpSpPr>
        <p:grpSpPr>
          <a:xfrm>
            <a:off x="8060458" y="4587947"/>
            <a:ext cx="743040" cy="191520"/>
            <a:chOff x="8182860" y="1950840"/>
            <a:chExt cx="743040" cy="191520"/>
          </a:xfrm>
        </p:grpSpPr>
        <mc:AlternateContent xmlns:mc="http://schemas.openxmlformats.org/markup-compatibility/2006" xmlns:p14="http://schemas.microsoft.com/office/powerpoint/2010/main">
          <mc:Choice Requires="p14">
            <p:contentPart p14:bwMode="auto" r:id="rId16">
              <p14:nvContentPartPr>
                <p14:cNvPr id="32" name="Encre 31">
                  <a:extLst>
                    <a:ext uri="{FF2B5EF4-FFF2-40B4-BE49-F238E27FC236}">
                      <a16:creationId xmlns:a16="http://schemas.microsoft.com/office/drawing/2014/main" id="{E7CB2887-D0B5-F39B-A31F-8AB72C4C1683}"/>
                    </a:ext>
                  </a:extLst>
                </p14:cNvPr>
                <p14:cNvContentPartPr/>
                <p14:nvPr/>
              </p14:nvContentPartPr>
              <p14:xfrm>
                <a:off x="8182860" y="1950840"/>
                <a:ext cx="598320" cy="133560"/>
              </p14:xfrm>
            </p:contentPart>
          </mc:Choice>
          <mc:Fallback xmlns="">
            <p:pic>
              <p:nvPicPr>
                <p:cNvPr id="16" name="Encre 15">
                  <a:extLst>
                    <a:ext uri="{FF2B5EF4-FFF2-40B4-BE49-F238E27FC236}">
                      <a16:creationId xmlns:a16="http://schemas.microsoft.com/office/drawing/2014/main" id="{0A0B9D4A-10A8-C2FD-1CD0-BF395C2D6A58}"/>
                    </a:ext>
                  </a:extLst>
                </p:cNvPr>
                <p:cNvPicPr/>
                <p:nvPr/>
              </p:nvPicPr>
              <p:blipFill>
                <a:blip r:embed="rId11"/>
                <a:stretch>
                  <a:fillRect/>
                </a:stretch>
              </p:blipFill>
              <p:spPr>
                <a:xfrm>
                  <a:off x="8173860" y="1941840"/>
                  <a:ext cx="6159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3" name="Encre 32">
                  <a:extLst>
                    <a:ext uri="{FF2B5EF4-FFF2-40B4-BE49-F238E27FC236}">
                      <a16:creationId xmlns:a16="http://schemas.microsoft.com/office/drawing/2014/main" id="{02D2C9F4-3242-61DA-75ED-B277053DCAEE}"/>
                    </a:ext>
                  </a:extLst>
                </p14:cNvPr>
                <p14:cNvContentPartPr/>
                <p14:nvPr/>
              </p14:nvContentPartPr>
              <p14:xfrm>
                <a:off x="8770740" y="2011680"/>
                <a:ext cx="155160" cy="130680"/>
              </p14:xfrm>
            </p:contentPart>
          </mc:Choice>
          <mc:Fallback xmlns="">
            <p:pic>
              <p:nvPicPr>
                <p:cNvPr id="17" name="Encre 16">
                  <a:extLst>
                    <a:ext uri="{FF2B5EF4-FFF2-40B4-BE49-F238E27FC236}">
                      <a16:creationId xmlns:a16="http://schemas.microsoft.com/office/drawing/2014/main" id="{FB14C262-76B1-DF9D-E850-E4C9E6C8CEF4}"/>
                    </a:ext>
                  </a:extLst>
                </p:cNvPr>
                <p:cNvPicPr/>
                <p:nvPr/>
              </p:nvPicPr>
              <p:blipFill>
                <a:blip r:embed="rId13"/>
                <a:stretch>
                  <a:fillRect/>
                </a:stretch>
              </p:blipFill>
              <p:spPr>
                <a:xfrm>
                  <a:off x="8761740" y="2002680"/>
                  <a:ext cx="172800" cy="148320"/>
                </a:xfrm>
                <a:prstGeom prst="rect">
                  <a:avLst/>
                </a:prstGeom>
              </p:spPr>
            </p:pic>
          </mc:Fallback>
        </mc:AlternateContent>
      </p:grpSp>
      <p:sp>
        <p:nvSpPr>
          <p:cNvPr id="34" name="ZoneTexte 33">
            <a:extLst>
              <a:ext uri="{FF2B5EF4-FFF2-40B4-BE49-F238E27FC236}">
                <a16:creationId xmlns:a16="http://schemas.microsoft.com/office/drawing/2014/main" id="{8599846A-4773-6860-2D67-254040F12E99}"/>
              </a:ext>
            </a:extLst>
          </p:cNvPr>
          <p:cNvSpPr txBox="1"/>
          <p:nvPr/>
        </p:nvSpPr>
        <p:spPr>
          <a:xfrm>
            <a:off x="9010313" y="4470114"/>
            <a:ext cx="3040379" cy="738664"/>
          </a:xfrm>
          <a:prstGeom prst="rect">
            <a:avLst/>
          </a:prstGeom>
          <a:noFill/>
        </p:spPr>
        <p:txBody>
          <a:bodyPr wrap="square" rtlCol="0">
            <a:spAutoFit/>
          </a:bodyPr>
          <a:lstStyle/>
          <a:p>
            <a:r>
              <a:rPr lang="fr-CH" sz="1400" dirty="0">
                <a:solidFill>
                  <a:schemeClr val="accent6"/>
                </a:solidFill>
              </a:rPr>
              <a:t>Pas de connotation négative explicite, mais potentiel de tension au niveau de la dénotation?</a:t>
            </a:r>
          </a:p>
        </p:txBody>
      </p:sp>
      <p:sp>
        <p:nvSpPr>
          <p:cNvPr id="38" name="Accolade ouvrante 37">
            <a:extLst>
              <a:ext uri="{FF2B5EF4-FFF2-40B4-BE49-F238E27FC236}">
                <a16:creationId xmlns:a16="http://schemas.microsoft.com/office/drawing/2014/main" id="{7D71AD9F-8D9F-660A-8155-45EA6ED89390}"/>
              </a:ext>
            </a:extLst>
          </p:cNvPr>
          <p:cNvSpPr/>
          <p:nvPr/>
        </p:nvSpPr>
        <p:spPr>
          <a:xfrm>
            <a:off x="3486093" y="4129966"/>
            <a:ext cx="199995" cy="707886"/>
          </a:xfrm>
          <a:prstGeom prst="leftBrace">
            <a:avLst>
              <a:gd name="adj1" fmla="val 56766"/>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Tree>
    <p:extLst>
      <p:ext uri="{BB962C8B-B14F-4D97-AF65-F5344CB8AC3E}">
        <p14:creationId xmlns:p14="http://schemas.microsoft.com/office/powerpoint/2010/main" val="177646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3"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drawProgress</p:attrName>
                                        </p:attrNameLst>
                                      </p:cBhvr>
                                      <p:tavLst>
                                        <p:tav tm="0">
                                          <p:val>
                                            <p:fltVal val="0"/>
                                          </p:val>
                                        </p:tav>
                                        <p:tav tm="100000">
                                          <p:val>
                                            <p:fltVal val="1"/>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3"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drawProgress</p:attrName>
                                        </p:attrNameLst>
                                      </p:cBhvr>
                                      <p:tavLst>
                                        <p:tav tm="0">
                                          <p:val>
                                            <p:fltVal val="0"/>
                                          </p:val>
                                        </p:tav>
                                        <p:tav tm="100000">
                                          <p:val>
                                            <p:fltVal val="1"/>
                                          </p:val>
                                        </p:tav>
                                      </p:tavLst>
                                    </p:anim>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63"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drawProgress</p:attrName>
                                        </p:attrNameLst>
                                      </p:cBhvr>
                                      <p:tavLst>
                                        <p:tav tm="0">
                                          <p:val>
                                            <p:fltVal val="0"/>
                                          </p:val>
                                        </p:tav>
                                        <p:tav tm="100000">
                                          <p:val>
                                            <p:fltVal val="1"/>
                                          </p:val>
                                        </p:tav>
                                      </p:tavLst>
                                    </p:anim>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500"/>
                                        <p:tgtEl>
                                          <p:spTgt spid="1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63" presetClass="entr" presetSubtype="0"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p:cTn id="60" dur="1000" fill="hold"/>
                                        <p:tgtEl>
                                          <p:spTgt spid="22"/>
                                        </p:tgtEl>
                                        <p:attrNameLst>
                                          <p:attrName>drawProgress</p:attrName>
                                        </p:attrNameLst>
                                      </p:cBhvr>
                                      <p:tavLst>
                                        <p:tav tm="0">
                                          <p:val>
                                            <p:fltVal val="0"/>
                                          </p:val>
                                        </p:tav>
                                        <p:tav tm="100000">
                                          <p:val>
                                            <p:fltVal val="1"/>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barn(inVertical)">
                                      <p:cBhvr>
                                        <p:cTn id="65" dur="500"/>
                                        <p:tgtEl>
                                          <p:spTgt spid="25"/>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par>
                          <p:cTn id="70" fill="hold">
                            <p:stCondLst>
                              <p:cond delay="1000"/>
                            </p:stCondLst>
                            <p:childTnLst>
                              <p:par>
                                <p:cTn id="71" presetID="22" presetClass="entr" presetSubtype="2"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right)">
                                      <p:cBhvr>
                                        <p:cTn id="73" dur="500"/>
                                        <p:tgtEl>
                                          <p:spTgt spid="27"/>
                                        </p:tgtEl>
                                      </p:cBhvr>
                                    </p:animEffect>
                                  </p:childTnLst>
                                </p:cTn>
                              </p:par>
                            </p:childTnLst>
                          </p:cTn>
                        </p:par>
                        <p:par>
                          <p:cTn id="74" fill="hold">
                            <p:stCondLst>
                              <p:cond delay="1500"/>
                            </p:stCondLst>
                            <p:childTnLst>
                              <p:par>
                                <p:cTn id="75" presetID="10"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childTnLst>
                          </p:cTn>
                        </p:par>
                        <p:par>
                          <p:cTn id="78" fill="hold">
                            <p:stCondLst>
                              <p:cond delay="2000"/>
                            </p:stCondLst>
                            <p:childTnLst>
                              <p:par>
                                <p:cTn id="79" presetID="22" presetClass="entr" presetSubtype="2"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wipe(right)">
                                      <p:cBhvr>
                                        <p:cTn id="81" dur="500"/>
                                        <p:tgtEl>
                                          <p:spTgt spid="38"/>
                                        </p:tgtEl>
                                      </p:cBhvr>
                                    </p:animEffect>
                                  </p:childTnLst>
                                </p:cTn>
                              </p:par>
                            </p:childTnLst>
                          </p:cTn>
                        </p:par>
                        <p:par>
                          <p:cTn id="82" fill="hold">
                            <p:stCondLst>
                              <p:cond delay="2500"/>
                            </p:stCondLst>
                            <p:childTnLst>
                              <p:par>
                                <p:cTn id="83" presetID="10"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500"/>
                                        <p:tgtEl>
                                          <p:spTgt spid="29"/>
                                        </p:tgtEl>
                                      </p:cBhvr>
                                    </p:animEffect>
                                  </p:childTnLst>
                                </p:cTn>
                              </p:par>
                            </p:childTnLst>
                          </p:cTn>
                        </p:par>
                      </p:childTnLst>
                    </p:cTn>
                  </p:par>
                  <p:par>
                    <p:cTn id="86" fill="hold">
                      <p:stCondLst>
                        <p:cond delay="indefinite"/>
                      </p:stCondLst>
                      <p:childTnLst>
                        <p:par>
                          <p:cTn id="87" fill="hold">
                            <p:stCondLst>
                              <p:cond delay="0"/>
                            </p:stCondLst>
                            <p:childTnLst>
                              <p:par>
                                <p:cTn id="88" presetID="63" presetClass="entr" presetSubtype="0" fill="hold" nodeType="clickEffect">
                                  <p:stCondLst>
                                    <p:cond delay="0"/>
                                  </p:stCondLst>
                                  <p:childTnLst>
                                    <p:set>
                                      <p:cBhvr>
                                        <p:cTn id="89" dur="1" fill="hold">
                                          <p:stCondLst>
                                            <p:cond delay="0"/>
                                          </p:stCondLst>
                                        </p:cTn>
                                        <p:tgtEl>
                                          <p:spTgt spid="31"/>
                                        </p:tgtEl>
                                        <p:attrNameLst>
                                          <p:attrName>style.visibility</p:attrName>
                                        </p:attrNameLst>
                                      </p:cBhvr>
                                      <p:to>
                                        <p:strVal val="visible"/>
                                      </p:to>
                                    </p:set>
                                    <p:anim calcmode="lin" valueType="num">
                                      <p:cBhvr>
                                        <p:cTn id="90" dur="500" fill="hold"/>
                                        <p:tgtEl>
                                          <p:spTgt spid="31"/>
                                        </p:tgtEl>
                                        <p:attrNameLst>
                                          <p:attrName>drawProgress</p:attrName>
                                        </p:attrNameLst>
                                      </p:cBhvr>
                                      <p:tavLst>
                                        <p:tav tm="0">
                                          <p:val>
                                            <p:fltVal val="0"/>
                                          </p:val>
                                        </p:tav>
                                        <p:tav tm="100000">
                                          <p:val>
                                            <p:fltVal val="1"/>
                                          </p:val>
                                        </p:tav>
                                      </p:tavLst>
                                    </p:anim>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fade">
                                      <p:cBhvr>
                                        <p:cTn id="9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15" grpId="0"/>
      <p:bldP spid="20" grpId="0"/>
      <p:bldP spid="21" grpId="0"/>
      <p:bldP spid="25" grpId="0" animBg="1"/>
      <p:bldP spid="26" grpId="0"/>
      <p:bldP spid="27" grpId="0" animBg="1"/>
      <p:bldP spid="28" grpId="0"/>
      <p:bldP spid="29" grpId="0"/>
      <p:bldP spid="30" grpId="0"/>
      <p:bldP spid="34" grpId="0"/>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8738C-E98D-0C93-1387-532D5FF27950}"/>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8355D68F-941E-C508-9E86-B225658D6511}"/>
              </a:ext>
            </a:extLst>
          </p:cNvPr>
          <p:cNvSpPr txBox="1"/>
          <p:nvPr/>
        </p:nvSpPr>
        <p:spPr>
          <a:xfrm>
            <a:off x="5392923" y="2092263"/>
            <a:ext cx="1406154" cy="707886"/>
          </a:xfrm>
          <a:prstGeom prst="rect">
            <a:avLst/>
          </a:prstGeom>
          <a:noFill/>
        </p:spPr>
        <p:txBody>
          <a:bodyPr wrap="none" rtlCol="0">
            <a:spAutoFit/>
          </a:bodyPr>
          <a:lstStyle/>
          <a:p>
            <a:r>
              <a:rPr lang="fr-CH" sz="4000" dirty="0"/>
              <a:t>P … P</a:t>
            </a:r>
          </a:p>
        </p:txBody>
      </p:sp>
      <p:sp>
        <p:nvSpPr>
          <p:cNvPr id="3" name="ZoneTexte 2">
            <a:extLst>
              <a:ext uri="{FF2B5EF4-FFF2-40B4-BE49-F238E27FC236}">
                <a16:creationId xmlns:a16="http://schemas.microsoft.com/office/drawing/2014/main" id="{F301AF9E-EEFB-11F2-4094-E22FEC560CF5}"/>
              </a:ext>
            </a:extLst>
          </p:cNvPr>
          <p:cNvSpPr txBox="1"/>
          <p:nvPr/>
        </p:nvSpPr>
        <p:spPr>
          <a:xfrm>
            <a:off x="386080" y="701040"/>
            <a:ext cx="10202152" cy="369332"/>
          </a:xfrm>
          <a:prstGeom prst="rect">
            <a:avLst/>
          </a:prstGeom>
          <a:noFill/>
        </p:spPr>
        <p:txBody>
          <a:bodyPr wrap="none" rtlCol="0">
            <a:spAutoFit/>
          </a:bodyPr>
          <a:lstStyle/>
          <a:p>
            <a:r>
              <a:rPr lang="fr-CH" b="1" dirty="0">
                <a:solidFill>
                  <a:schemeClr val="tx2">
                    <a:lumMod val="75000"/>
                    <a:lumOff val="25000"/>
                  </a:schemeClr>
                </a:solidFill>
              </a:rPr>
              <a:t>Productivisme: </a:t>
            </a:r>
            <a:r>
              <a:rPr lang="fr-CH" dirty="0">
                <a:solidFill>
                  <a:schemeClr val="tx2">
                    <a:lumMod val="75000"/>
                    <a:lumOff val="25000"/>
                  </a:schemeClr>
                </a:solidFill>
              </a:rPr>
              <a:t>Mot inemployé par Marx, même si sa théorie permet de donner un sens riche du mot.</a:t>
            </a:r>
          </a:p>
        </p:txBody>
      </p:sp>
      <p:sp>
        <p:nvSpPr>
          <p:cNvPr id="11" name="Accolade fermante 10">
            <a:extLst>
              <a:ext uri="{FF2B5EF4-FFF2-40B4-BE49-F238E27FC236}">
                <a16:creationId xmlns:a16="http://schemas.microsoft.com/office/drawing/2014/main" id="{607B35A1-B2DD-8127-4590-83874487128B}"/>
              </a:ext>
            </a:extLst>
          </p:cNvPr>
          <p:cNvSpPr/>
          <p:nvPr/>
        </p:nvSpPr>
        <p:spPr>
          <a:xfrm rot="16200000" flipV="1">
            <a:off x="5859367" y="-1762249"/>
            <a:ext cx="361509" cy="9418323"/>
          </a:xfrm>
          <a:prstGeom prst="rightBrace">
            <a:avLst>
              <a:gd name="adj1" fmla="val 72045"/>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grpSp>
        <p:nvGrpSpPr>
          <p:cNvPr id="59" name="Groupe 58">
            <a:extLst>
              <a:ext uri="{FF2B5EF4-FFF2-40B4-BE49-F238E27FC236}">
                <a16:creationId xmlns:a16="http://schemas.microsoft.com/office/drawing/2014/main" id="{F0CA9088-F3EC-1BD8-03F5-E1595AEB301E}"/>
              </a:ext>
            </a:extLst>
          </p:cNvPr>
          <p:cNvGrpSpPr/>
          <p:nvPr/>
        </p:nvGrpSpPr>
        <p:grpSpPr>
          <a:xfrm>
            <a:off x="1147400" y="3033884"/>
            <a:ext cx="9409111" cy="1450721"/>
            <a:chOff x="1147400" y="3522261"/>
            <a:chExt cx="9409111" cy="1450721"/>
          </a:xfrm>
        </p:grpSpPr>
        <p:sp>
          <p:nvSpPr>
            <p:cNvPr id="15" name="ZoneTexte 14">
              <a:extLst>
                <a:ext uri="{FF2B5EF4-FFF2-40B4-BE49-F238E27FC236}">
                  <a16:creationId xmlns:a16="http://schemas.microsoft.com/office/drawing/2014/main" id="{D82675AC-1888-3A74-0832-CA5A25ED3685}"/>
                </a:ext>
              </a:extLst>
            </p:cNvPr>
            <p:cNvSpPr txBox="1"/>
            <p:nvPr/>
          </p:nvSpPr>
          <p:spPr>
            <a:xfrm>
              <a:off x="1147400" y="3942769"/>
              <a:ext cx="580905" cy="707886"/>
            </a:xfrm>
            <a:prstGeom prst="rect">
              <a:avLst/>
            </a:prstGeom>
            <a:noFill/>
          </p:spPr>
          <p:txBody>
            <a:bodyPr wrap="square" rtlCol="0">
              <a:spAutoFit/>
            </a:bodyPr>
            <a:lstStyle/>
            <a:p>
              <a:r>
                <a:rPr lang="fr-FR" sz="4000" dirty="0"/>
                <a:t>A</a:t>
              </a:r>
              <a:endParaRPr lang="fr-CH" sz="4000" dirty="0"/>
            </a:p>
          </p:txBody>
        </p:sp>
        <p:cxnSp>
          <p:nvCxnSpPr>
            <p:cNvPr id="16" name="Connecteur droit 15">
              <a:extLst>
                <a:ext uri="{FF2B5EF4-FFF2-40B4-BE49-F238E27FC236}">
                  <a16:creationId xmlns:a16="http://schemas.microsoft.com/office/drawing/2014/main" id="{9F09B900-9899-6C7E-9084-A6E3328114D4}"/>
                </a:ext>
              </a:extLst>
            </p:cNvPr>
            <p:cNvCxnSpPr>
              <a:cxnSpLocks/>
            </p:cNvCxnSpPr>
            <p:nvPr/>
          </p:nvCxnSpPr>
          <p:spPr>
            <a:xfrm>
              <a:off x="1817619" y="4296712"/>
              <a:ext cx="594951" cy="0"/>
            </a:xfrm>
            <a:prstGeom prst="line">
              <a:avLst/>
            </a:prstGeom>
            <a:ln w="28575"/>
          </p:spPr>
          <p:style>
            <a:lnRef idx="1">
              <a:schemeClr val="dk1"/>
            </a:lnRef>
            <a:fillRef idx="0">
              <a:schemeClr val="dk1"/>
            </a:fillRef>
            <a:effectRef idx="0">
              <a:schemeClr val="dk1"/>
            </a:effectRef>
            <a:fontRef idx="minor">
              <a:schemeClr val="tx1"/>
            </a:fontRef>
          </p:style>
        </p:cxnSp>
        <p:sp>
          <p:nvSpPr>
            <p:cNvPr id="17" name="ZoneTexte 16">
              <a:extLst>
                <a:ext uri="{FF2B5EF4-FFF2-40B4-BE49-F238E27FC236}">
                  <a16:creationId xmlns:a16="http://schemas.microsoft.com/office/drawing/2014/main" id="{B4B5F99F-DCDB-C4E7-EE99-8FDA30E7525C}"/>
                </a:ext>
              </a:extLst>
            </p:cNvPr>
            <p:cNvSpPr txBox="1"/>
            <p:nvPr/>
          </p:nvSpPr>
          <p:spPr>
            <a:xfrm>
              <a:off x="2594420" y="3942769"/>
              <a:ext cx="670537" cy="707886"/>
            </a:xfrm>
            <a:prstGeom prst="rect">
              <a:avLst/>
            </a:prstGeom>
            <a:noFill/>
          </p:spPr>
          <p:txBody>
            <a:bodyPr wrap="square" rtlCol="0">
              <a:spAutoFit/>
            </a:bodyPr>
            <a:lstStyle/>
            <a:p>
              <a:r>
                <a:rPr lang="fr-FR" sz="4000" dirty="0"/>
                <a:t>M</a:t>
              </a:r>
              <a:endParaRPr lang="fr-CH" sz="4000" dirty="0"/>
            </a:p>
          </p:txBody>
        </p:sp>
        <p:sp>
          <p:nvSpPr>
            <p:cNvPr id="20" name="Accolade ouvrante 19">
              <a:extLst>
                <a:ext uri="{FF2B5EF4-FFF2-40B4-BE49-F238E27FC236}">
                  <a16:creationId xmlns:a16="http://schemas.microsoft.com/office/drawing/2014/main" id="{64CF064C-5A33-66F6-0551-BB81E1F05562}"/>
                </a:ext>
              </a:extLst>
            </p:cNvPr>
            <p:cNvSpPr/>
            <p:nvPr/>
          </p:nvSpPr>
          <p:spPr>
            <a:xfrm>
              <a:off x="3278686" y="3671106"/>
              <a:ext cx="199820" cy="1198880"/>
            </a:xfrm>
            <a:prstGeom prst="leftBrace">
              <a:avLst>
                <a:gd name="adj1" fmla="val 84602"/>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44" name="ZoneTexte 43">
              <a:extLst>
                <a:ext uri="{FF2B5EF4-FFF2-40B4-BE49-F238E27FC236}">
                  <a16:creationId xmlns:a16="http://schemas.microsoft.com/office/drawing/2014/main" id="{06DBF638-8CE3-3D74-900A-D96A8ABBA25C}"/>
                </a:ext>
              </a:extLst>
            </p:cNvPr>
            <p:cNvSpPr txBox="1"/>
            <p:nvPr/>
          </p:nvSpPr>
          <p:spPr>
            <a:xfrm>
              <a:off x="3544573" y="3522261"/>
              <a:ext cx="854734" cy="707886"/>
            </a:xfrm>
            <a:prstGeom prst="rect">
              <a:avLst/>
            </a:prstGeom>
            <a:noFill/>
          </p:spPr>
          <p:txBody>
            <a:bodyPr wrap="square" rtlCol="0">
              <a:spAutoFit/>
            </a:bodyPr>
            <a:lstStyle/>
            <a:p>
              <a:r>
                <a:rPr lang="fr-FR" sz="4000" dirty="0"/>
                <a:t>FT</a:t>
              </a:r>
              <a:endParaRPr lang="fr-CH" sz="4000" dirty="0"/>
            </a:p>
          </p:txBody>
        </p:sp>
        <p:sp>
          <p:nvSpPr>
            <p:cNvPr id="45" name="ZoneTexte 44">
              <a:extLst>
                <a:ext uri="{FF2B5EF4-FFF2-40B4-BE49-F238E27FC236}">
                  <a16:creationId xmlns:a16="http://schemas.microsoft.com/office/drawing/2014/main" id="{96516386-A1C7-3FDF-54BE-79EBC3F1BE75}"/>
                </a:ext>
              </a:extLst>
            </p:cNvPr>
            <p:cNvSpPr txBox="1"/>
            <p:nvPr/>
          </p:nvSpPr>
          <p:spPr>
            <a:xfrm>
              <a:off x="3544572" y="4265096"/>
              <a:ext cx="1219965" cy="707886"/>
            </a:xfrm>
            <a:prstGeom prst="rect">
              <a:avLst/>
            </a:prstGeom>
            <a:noFill/>
          </p:spPr>
          <p:txBody>
            <a:bodyPr wrap="square" rtlCol="0">
              <a:spAutoFit/>
            </a:bodyPr>
            <a:lstStyle/>
            <a:p>
              <a:r>
                <a:rPr lang="fr-FR" sz="4000" dirty="0"/>
                <a:t>MP</a:t>
              </a:r>
              <a:endParaRPr lang="fr-CH" sz="4000" dirty="0"/>
            </a:p>
          </p:txBody>
        </p:sp>
        <p:sp>
          <p:nvSpPr>
            <p:cNvPr id="48" name="ZoneTexte 47">
              <a:extLst>
                <a:ext uri="{FF2B5EF4-FFF2-40B4-BE49-F238E27FC236}">
                  <a16:creationId xmlns:a16="http://schemas.microsoft.com/office/drawing/2014/main" id="{75183AA9-27EB-E4CE-A3E5-521AED0CA25D}"/>
                </a:ext>
              </a:extLst>
            </p:cNvPr>
            <p:cNvSpPr txBox="1"/>
            <p:nvPr/>
          </p:nvSpPr>
          <p:spPr>
            <a:xfrm>
              <a:off x="4619370" y="3942769"/>
              <a:ext cx="580905" cy="707886"/>
            </a:xfrm>
            <a:prstGeom prst="rect">
              <a:avLst/>
            </a:prstGeom>
            <a:noFill/>
          </p:spPr>
          <p:txBody>
            <a:bodyPr wrap="square" rtlCol="0">
              <a:spAutoFit/>
            </a:bodyPr>
            <a:lstStyle/>
            <a:p>
              <a:r>
                <a:rPr lang="fr-FR" sz="4000" dirty="0"/>
                <a:t>…</a:t>
              </a:r>
              <a:endParaRPr lang="fr-CH" sz="4000" dirty="0"/>
            </a:p>
          </p:txBody>
        </p:sp>
        <p:sp>
          <p:nvSpPr>
            <p:cNvPr id="49" name="ZoneTexte 48">
              <a:extLst>
                <a:ext uri="{FF2B5EF4-FFF2-40B4-BE49-F238E27FC236}">
                  <a16:creationId xmlns:a16="http://schemas.microsoft.com/office/drawing/2014/main" id="{8DCBFF23-6254-D10D-34C9-A0F24937E94E}"/>
                </a:ext>
              </a:extLst>
            </p:cNvPr>
            <p:cNvSpPr txBox="1"/>
            <p:nvPr/>
          </p:nvSpPr>
          <p:spPr>
            <a:xfrm>
              <a:off x="5404626" y="3942769"/>
              <a:ext cx="1219965" cy="707886"/>
            </a:xfrm>
            <a:prstGeom prst="rect">
              <a:avLst/>
            </a:prstGeom>
            <a:noFill/>
          </p:spPr>
          <p:txBody>
            <a:bodyPr wrap="square" rtlCol="0">
              <a:spAutoFit/>
            </a:bodyPr>
            <a:lstStyle/>
            <a:p>
              <a:r>
                <a:rPr lang="fr-FR" sz="4000" dirty="0"/>
                <a:t>M</a:t>
              </a:r>
              <a:r>
                <a:rPr lang="fr-FR" sz="4000" baseline="-25000" dirty="0"/>
                <a:t>[1]</a:t>
              </a:r>
              <a:r>
                <a:rPr lang="fr-FR" sz="4000" dirty="0"/>
                <a:t>’</a:t>
              </a:r>
              <a:endParaRPr lang="fr-CH" sz="4000" dirty="0"/>
            </a:p>
          </p:txBody>
        </p:sp>
        <p:sp>
          <p:nvSpPr>
            <p:cNvPr id="50" name="ZoneTexte 49">
              <a:extLst>
                <a:ext uri="{FF2B5EF4-FFF2-40B4-BE49-F238E27FC236}">
                  <a16:creationId xmlns:a16="http://schemas.microsoft.com/office/drawing/2014/main" id="{2023EB7F-D32C-9C45-D183-6782CEC65B80}"/>
                </a:ext>
              </a:extLst>
            </p:cNvPr>
            <p:cNvSpPr txBox="1"/>
            <p:nvPr/>
          </p:nvSpPr>
          <p:spPr>
            <a:xfrm>
              <a:off x="7537414" y="3942769"/>
              <a:ext cx="955469" cy="707886"/>
            </a:xfrm>
            <a:prstGeom prst="rect">
              <a:avLst/>
            </a:prstGeom>
            <a:noFill/>
          </p:spPr>
          <p:txBody>
            <a:bodyPr wrap="square" rtlCol="0">
              <a:spAutoFit/>
            </a:bodyPr>
            <a:lstStyle/>
            <a:p>
              <a:r>
                <a:rPr lang="fr-FR" sz="4000" dirty="0"/>
                <a:t>A’</a:t>
              </a:r>
              <a:endParaRPr lang="fr-CH" sz="4000" dirty="0"/>
            </a:p>
          </p:txBody>
        </p:sp>
        <p:cxnSp>
          <p:nvCxnSpPr>
            <p:cNvPr id="51" name="Connecteur droit 50">
              <a:extLst>
                <a:ext uri="{FF2B5EF4-FFF2-40B4-BE49-F238E27FC236}">
                  <a16:creationId xmlns:a16="http://schemas.microsoft.com/office/drawing/2014/main" id="{1C78B426-6012-6019-E386-EC260B6B8B49}"/>
                </a:ext>
              </a:extLst>
            </p:cNvPr>
            <p:cNvCxnSpPr>
              <a:cxnSpLocks/>
            </p:cNvCxnSpPr>
            <p:nvPr/>
          </p:nvCxnSpPr>
          <p:spPr>
            <a:xfrm>
              <a:off x="6714346" y="4296712"/>
              <a:ext cx="59495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2" name="Connecteur droit 51">
              <a:extLst>
                <a:ext uri="{FF2B5EF4-FFF2-40B4-BE49-F238E27FC236}">
                  <a16:creationId xmlns:a16="http://schemas.microsoft.com/office/drawing/2014/main" id="{75446BB8-C701-0175-125E-0F054F2A8524}"/>
                </a:ext>
              </a:extLst>
            </p:cNvPr>
            <p:cNvCxnSpPr>
              <a:cxnSpLocks/>
            </p:cNvCxnSpPr>
            <p:nvPr/>
          </p:nvCxnSpPr>
          <p:spPr>
            <a:xfrm>
              <a:off x="8445930" y="4296712"/>
              <a:ext cx="594951" cy="0"/>
            </a:xfrm>
            <a:prstGeom prst="line">
              <a:avLst/>
            </a:prstGeom>
            <a:ln w="28575"/>
          </p:spPr>
          <p:style>
            <a:lnRef idx="1">
              <a:schemeClr val="dk1"/>
            </a:lnRef>
            <a:fillRef idx="0">
              <a:schemeClr val="dk1"/>
            </a:fillRef>
            <a:effectRef idx="0">
              <a:schemeClr val="dk1"/>
            </a:effectRef>
            <a:fontRef idx="minor">
              <a:schemeClr val="tx1"/>
            </a:fontRef>
          </p:style>
        </p:cxnSp>
        <p:sp>
          <p:nvSpPr>
            <p:cNvPr id="54" name="ZoneTexte 53">
              <a:extLst>
                <a:ext uri="{FF2B5EF4-FFF2-40B4-BE49-F238E27FC236}">
                  <a16:creationId xmlns:a16="http://schemas.microsoft.com/office/drawing/2014/main" id="{CB98E1AA-7F01-3FC0-140E-BF0291AA489E}"/>
                </a:ext>
              </a:extLst>
            </p:cNvPr>
            <p:cNvSpPr txBox="1"/>
            <p:nvPr/>
          </p:nvSpPr>
          <p:spPr>
            <a:xfrm>
              <a:off x="9336546" y="3942769"/>
              <a:ext cx="1219965" cy="707886"/>
            </a:xfrm>
            <a:prstGeom prst="rect">
              <a:avLst/>
            </a:prstGeom>
            <a:noFill/>
          </p:spPr>
          <p:txBody>
            <a:bodyPr wrap="square" rtlCol="0">
              <a:spAutoFit/>
            </a:bodyPr>
            <a:lstStyle/>
            <a:p>
              <a:r>
                <a:rPr lang="fr-FR" sz="4000" dirty="0"/>
                <a:t>M</a:t>
              </a:r>
              <a:r>
                <a:rPr lang="fr-FR" sz="4000" baseline="-25000" dirty="0"/>
                <a:t>[2]</a:t>
              </a:r>
              <a:r>
                <a:rPr lang="fr-FR" sz="4000" dirty="0"/>
                <a:t>’</a:t>
              </a:r>
              <a:endParaRPr lang="fr-CH" sz="4000" dirty="0"/>
            </a:p>
          </p:txBody>
        </p:sp>
      </p:grpSp>
      <p:sp>
        <p:nvSpPr>
          <p:cNvPr id="55" name="Accolade fermante 54">
            <a:extLst>
              <a:ext uri="{FF2B5EF4-FFF2-40B4-BE49-F238E27FC236}">
                <a16:creationId xmlns:a16="http://schemas.microsoft.com/office/drawing/2014/main" id="{F92DA609-32C9-83D7-CB91-C0A7F61AAD9E}"/>
              </a:ext>
            </a:extLst>
          </p:cNvPr>
          <p:cNvSpPr/>
          <p:nvPr/>
        </p:nvSpPr>
        <p:spPr>
          <a:xfrm rot="5400000">
            <a:off x="4318179" y="2864976"/>
            <a:ext cx="230401" cy="3677919"/>
          </a:xfrm>
          <a:prstGeom prst="rightBrace">
            <a:avLst>
              <a:gd name="adj1" fmla="val 72045"/>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56" name="ZoneTexte 55">
            <a:extLst>
              <a:ext uri="{FF2B5EF4-FFF2-40B4-BE49-F238E27FC236}">
                <a16:creationId xmlns:a16="http://schemas.microsoft.com/office/drawing/2014/main" id="{DD367003-7E77-C13B-B73E-32C3D7981CB4}"/>
              </a:ext>
            </a:extLst>
          </p:cNvPr>
          <p:cNvSpPr txBox="1"/>
          <p:nvPr/>
        </p:nvSpPr>
        <p:spPr>
          <a:xfrm>
            <a:off x="3227450" y="4923266"/>
            <a:ext cx="2783840" cy="646331"/>
          </a:xfrm>
          <a:prstGeom prst="rect">
            <a:avLst/>
          </a:prstGeom>
          <a:noFill/>
        </p:spPr>
        <p:txBody>
          <a:bodyPr wrap="square" rtlCol="0">
            <a:spAutoFit/>
          </a:bodyPr>
          <a:lstStyle/>
          <a:p>
            <a:pPr algn="ctr"/>
            <a:r>
              <a:rPr lang="fr-CH" dirty="0"/>
              <a:t>Critique/limite de la reproduction simple</a:t>
            </a:r>
          </a:p>
        </p:txBody>
      </p:sp>
      <p:pic>
        <p:nvPicPr>
          <p:cNvPr id="58" name="Image 57" descr="Une image contenant rouge, Carmin, drapeau&#10;&#10;Le contenu généré par l’IA peut être incorrect.">
            <a:extLst>
              <a:ext uri="{FF2B5EF4-FFF2-40B4-BE49-F238E27FC236}">
                <a16:creationId xmlns:a16="http://schemas.microsoft.com/office/drawing/2014/main" id="{ED944D09-BEEC-8D1A-53A5-313D437D7F18}"/>
              </a:ext>
            </a:extLst>
          </p:cNvPr>
          <p:cNvPicPr>
            <a:picLocks noChangeAspect="1"/>
          </p:cNvPicPr>
          <p:nvPr/>
        </p:nvPicPr>
        <p:blipFill>
          <a:blip r:embed="rId2">
            <a:alphaModFix amt="50000"/>
            <a:extLst>
              <a:ext uri="{BEBA8EAE-BF5A-486C-A8C5-ECC9F3942E4B}">
                <a14:imgProps xmlns:a14="http://schemas.microsoft.com/office/drawing/2010/main">
                  <a14:imgLayer r:embed="rId3">
                    <a14:imgEffect>
                      <a14:backgroundRemoval t="10000" b="90000" l="10000" r="90000">
                        <a14:foregroundMark x1="32422" y1="79102" x2="18164" y2="88281"/>
                        <a14:foregroundMark x1="18164" y1="88281" x2="33105" y2="83203"/>
                        <a14:foregroundMark x1="33105" y1="83203" x2="25586" y2="76758"/>
                      </a14:backgroundRemoval>
                    </a14:imgEffect>
                  </a14:imgLayer>
                </a14:imgProps>
              </a:ext>
              <a:ext uri="{28A0092B-C50C-407E-A947-70E740481C1C}">
                <a14:useLocalDpi xmlns:a14="http://schemas.microsoft.com/office/drawing/2010/main" val="0"/>
              </a:ext>
            </a:extLst>
          </a:blip>
          <a:stretch>
            <a:fillRect/>
          </a:stretch>
        </p:blipFill>
        <p:spPr>
          <a:xfrm>
            <a:off x="8255798" y="2791635"/>
            <a:ext cx="2012882" cy="2012882"/>
          </a:xfrm>
          <a:prstGeom prst="rect">
            <a:avLst/>
          </a:prstGeom>
        </p:spPr>
      </p:pic>
      <p:sp>
        <p:nvSpPr>
          <p:cNvPr id="5" name="ZoneTexte 4">
            <a:extLst>
              <a:ext uri="{FF2B5EF4-FFF2-40B4-BE49-F238E27FC236}">
                <a16:creationId xmlns:a16="http://schemas.microsoft.com/office/drawing/2014/main" id="{4EB74A36-EAD6-A3E3-C097-3F8753C3560F}"/>
              </a:ext>
            </a:extLst>
          </p:cNvPr>
          <p:cNvSpPr txBox="1"/>
          <p:nvPr/>
        </p:nvSpPr>
        <p:spPr>
          <a:xfrm>
            <a:off x="8915698" y="4796822"/>
            <a:ext cx="2155718" cy="461665"/>
          </a:xfrm>
          <a:prstGeom prst="rect">
            <a:avLst/>
          </a:prstGeom>
          <a:noFill/>
        </p:spPr>
        <p:txBody>
          <a:bodyPr wrap="none" rtlCol="0">
            <a:spAutoFit/>
          </a:bodyPr>
          <a:lstStyle/>
          <a:p>
            <a:r>
              <a:rPr lang="fr-CH" sz="2400" i="1" dirty="0"/>
              <a:t>Capital</a:t>
            </a:r>
            <a:r>
              <a:rPr lang="fr-CH" sz="2400" dirty="0"/>
              <a:t>, Livre 2</a:t>
            </a:r>
          </a:p>
        </p:txBody>
      </p:sp>
      <p:sp>
        <p:nvSpPr>
          <p:cNvPr id="6" name="ZoneTexte 5">
            <a:extLst>
              <a:ext uri="{FF2B5EF4-FFF2-40B4-BE49-F238E27FC236}">
                <a16:creationId xmlns:a16="http://schemas.microsoft.com/office/drawing/2014/main" id="{EC87D61B-3055-3D36-F648-A39D646457AF}"/>
              </a:ext>
            </a:extLst>
          </p:cNvPr>
          <p:cNvSpPr txBox="1"/>
          <p:nvPr/>
        </p:nvSpPr>
        <p:spPr>
          <a:xfrm>
            <a:off x="1037235" y="5558816"/>
            <a:ext cx="2155718" cy="461665"/>
          </a:xfrm>
          <a:prstGeom prst="rect">
            <a:avLst/>
          </a:prstGeom>
          <a:noFill/>
        </p:spPr>
        <p:txBody>
          <a:bodyPr wrap="none" rtlCol="0">
            <a:spAutoFit/>
          </a:bodyPr>
          <a:lstStyle/>
          <a:p>
            <a:r>
              <a:rPr lang="fr-CH" sz="2400" i="1" dirty="0"/>
              <a:t>Capital</a:t>
            </a:r>
            <a:r>
              <a:rPr lang="fr-CH" sz="2400" dirty="0"/>
              <a:t>, Livre 1</a:t>
            </a:r>
          </a:p>
        </p:txBody>
      </p:sp>
      <p:sp>
        <p:nvSpPr>
          <p:cNvPr id="4" name="ZoneTexte 3">
            <a:extLst>
              <a:ext uri="{FF2B5EF4-FFF2-40B4-BE49-F238E27FC236}">
                <a16:creationId xmlns:a16="http://schemas.microsoft.com/office/drawing/2014/main" id="{E1A291FE-3CC1-8641-2D36-7E2F8510F612}"/>
              </a:ext>
            </a:extLst>
          </p:cNvPr>
          <p:cNvSpPr txBox="1"/>
          <p:nvPr/>
        </p:nvSpPr>
        <p:spPr>
          <a:xfrm>
            <a:off x="6845239" y="5866593"/>
            <a:ext cx="982064" cy="307777"/>
          </a:xfrm>
          <a:prstGeom prst="rect">
            <a:avLst/>
          </a:prstGeom>
          <a:noFill/>
        </p:spPr>
        <p:txBody>
          <a:bodyPr wrap="none" rtlCol="0">
            <a:spAutoFit/>
          </a:bodyPr>
          <a:lstStyle/>
          <a:p>
            <a:r>
              <a:rPr lang="fr-CH" sz="1400" u="sng" dirty="0"/>
              <a:t>Légendes</a:t>
            </a:r>
            <a:r>
              <a:rPr lang="fr-CH" sz="1400" dirty="0"/>
              <a:t>:</a:t>
            </a:r>
          </a:p>
        </p:txBody>
      </p:sp>
      <p:sp>
        <p:nvSpPr>
          <p:cNvPr id="7" name="ZoneTexte 6">
            <a:extLst>
              <a:ext uri="{FF2B5EF4-FFF2-40B4-BE49-F238E27FC236}">
                <a16:creationId xmlns:a16="http://schemas.microsoft.com/office/drawing/2014/main" id="{C077A8DA-1B7C-624D-39E0-0D0D96DFF233}"/>
              </a:ext>
            </a:extLst>
          </p:cNvPr>
          <p:cNvSpPr txBox="1"/>
          <p:nvPr/>
        </p:nvSpPr>
        <p:spPr>
          <a:xfrm>
            <a:off x="8009533" y="5866592"/>
            <a:ext cx="1812330" cy="954107"/>
          </a:xfrm>
          <a:prstGeom prst="rect">
            <a:avLst/>
          </a:prstGeom>
          <a:noFill/>
        </p:spPr>
        <p:txBody>
          <a:bodyPr wrap="square" rtlCol="0">
            <a:spAutoFit/>
          </a:bodyPr>
          <a:lstStyle/>
          <a:p>
            <a:r>
              <a:rPr lang="fr-CH" sz="1400" dirty="0"/>
              <a:t>M: Marchandise</a:t>
            </a:r>
          </a:p>
          <a:p>
            <a:r>
              <a:rPr lang="fr-CH" sz="1400" dirty="0"/>
              <a:t>FT: Force de travail</a:t>
            </a:r>
          </a:p>
          <a:p>
            <a:r>
              <a:rPr lang="fr-CH" sz="1400" dirty="0"/>
              <a:t>MP: Moyens de production</a:t>
            </a:r>
          </a:p>
        </p:txBody>
      </p:sp>
      <p:sp>
        <p:nvSpPr>
          <p:cNvPr id="8" name="ZoneTexte 7">
            <a:extLst>
              <a:ext uri="{FF2B5EF4-FFF2-40B4-BE49-F238E27FC236}">
                <a16:creationId xmlns:a16="http://schemas.microsoft.com/office/drawing/2014/main" id="{563B2BA8-D95E-2593-1780-E4AFDDEC77CE}"/>
              </a:ext>
            </a:extLst>
          </p:cNvPr>
          <p:cNvSpPr txBox="1"/>
          <p:nvPr/>
        </p:nvSpPr>
        <p:spPr>
          <a:xfrm>
            <a:off x="9847316" y="5866592"/>
            <a:ext cx="2328639" cy="954107"/>
          </a:xfrm>
          <a:prstGeom prst="rect">
            <a:avLst/>
          </a:prstGeom>
          <a:noFill/>
        </p:spPr>
        <p:txBody>
          <a:bodyPr wrap="square" rtlCol="0">
            <a:spAutoFit/>
          </a:bodyPr>
          <a:lstStyle/>
          <a:p>
            <a:r>
              <a:rPr lang="fr-CH" sz="1400" dirty="0"/>
              <a:t>– : processus d’échange</a:t>
            </a:r>
          </a:p>
          <a:p>
            <a:r>
              <a:rPr lang="fr-CH" sz="1400" dirty="0"/>
              <a:t>… : processus de production/ transformation de la matière</a:t>
            </a:r>
          </a:p>
        </p:txBody>
      </p:sp>
    </p:spTree>
    <p:extLst>
      <p:ext uri="{BB962C8B-B14F-4D97-AF65-F5344CB8AC3E}">
        <p14:creationId xmlns:p14="http://schemas.microsoft.com/office/powerpoint/2010/main" val="42533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up)">
                                      <p:cBhvr>
                                        <p:cTn id="41" dur="500"/>
                                        <p:tgtEl>
                                          <p:spTgt spid="55"/>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childTnLst>
                          </p:cTn>
                        </p:par>
                      </p:childTnLst>
                    </p:cTn>
                  </p:par>
                  <p:par>
                    <p:cTn id="46" fill="hold">
                      <p:stCondLst>
                        <p:cond delay="indefinite"/>
                      </p:stCondLst>
                      <p:childTnLst>
                        <p:par>
                          <p:cTn id="47" fill="hold">
                            <p:stCondLst>
                              <p:cond delay="0"/>
                            </p:stCondLst>
                            <p:childTnLst>
                              <p:par>
                                <p:cTn id="48" presetID="56" presetClass="path" presetSubtype="0" accel="50000" decel="50000" fill="hold" nodeType="clickEffect">
                                  <p:stCondLst>
                                    <p:cond delay="0"/>
                                  </p:stCondLst>
                                  <p:childTnLst>
                                    <p:animMotion origin="layout" path="M 4.58333E-6 1.11022E-16 L -0.35079 0.21505 " pathEditMode="relative" rAng="0" ptsTypes="AA">
                                      <p:cBhvr>
                                        <p:cTn id="49" dur="1000" fill="hold"/>
                                        <p:tgtEl>
                                          <p:spTgt spid="58"/>
                                        </p:tgtEl>
                                        <p:attrNameLst>
                                          <p:attrName>ppt_x</p:attrName>
                                          <p:attrName>ppt_y</p:attrName>
                                        </p:attrNameLst>
                                      </p:cBhvr>
                                      <p:rCtr x="-17539" y="10741"/>
                                    </p:animMotion>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55" grpId="0" animBg="1"/>
      <p:bldP spid="56" grpId="0"/>
      <p:bldP spid="5" grpId="0"/>
      <p:bldP spid="6" grpId="0"/>
      <p:bldP spid="4"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A4CC47B-C036-0C46-4402-90F2922F08F2}"/>
              </a:ext>
            </a:extLst>
          </p:cNvPr>
          <p:cNvSpPr txBox="1"/>
          <p:nvPr/>
        </p:nvSpPr>
        <p:spPr>
          <a:xfrm>
            <a:off x="508000" y="497840"/>
            <a:ext cx="4500880" cy="1477328"/>
          </a:xfrm>
          <a:prstGeom prst="rect">
            <a:avLst/>
          </a:prstGeom>
          <a:noFill/>
        </p:spPr>
        <p:txBody>
          <a:bodyPr wrap="square" rtlCol="0">
            <a:spAutoFit/>
          </a:bodyPr>
          <a:lstStyle/>
          <a:p>
            <a:r>
              <a:rPr lang="fr-CH" b="1" dirty="0"/>
              <a:t>«Argent», monnaie</a:t>
            </a:r>
            <a:r>
              <a:rPr lang="fr-CH" dirty="0"/>
              <a:t>: une simple marchandise cessant de fonctionner comme «valeur d’usage» et se restreignant à sa valeur d’échange – non problématique en soi, d’après Marx</a:t>
            </a:r>
          </a:p>
        </p:txBody>
      </p:sp>
      <p:pic>
        <p:nvPicPr>
          <p:cNvPr id="4" name="Image 3">
            <a:extLst>
              <a:ext uri="{FF2B5EF4-FFF2-40B4-BE49-F238E27FC236}">
                <a16:creationId xmlns:a16="http://schemas.microsoft.com/office/drawing/2014/main" id="{273133F3-3B6A-FF2A-1D29-C421BDBBE6F3}"/>
              </a:ext>
            </a:extLst>
          </p:cNvPr>
          <p:cNvPicPr>
            <a:picLocks noChangeAspect="1"/>
          </p:cNvPicPr>
          <p:nvPr/>
        </p:nvPicPr>
        <p:blipFill>
          <a:blip r:embed="rId2"/>
          <a:stretch>
            <a:fillRect/>
          </a:stretch>
        </p:blipFill>
        <p:spPr>
          <a:xfrm>
            <a:off x="5334000" y="145154"/>
            <a:ext cx="6578567" cy="3283846"/>
          </a:xfrm>
          <a:prstGeom prst="rect">
            <a:avLst/>
          </a:prstGeom>
        </p:spPr>
      </p:pic>
      <p:sp>
        <p:nvSpPr>
          <p:cNvPr id="5" name="ZoneTexte 4">
            <a:extLst>
              <a:ext uri="{FF2B5EF4-FFF2-40B4-BE49-F238E27FC236}">
                <a16:creationId xmlns:a16="http://schemas.microsoft.com/office/drawing/2014/main" id="{E1F0EAD2-BA75-6124-47D3-B4BD306ACDA2}"/>
              </a:ext>
            </a:extLst>
          </p:cNvPr>
          <p:cNvSpPr txBox="1"/>
          <p:nvPr/>
        </p:nvSpPr>
        <p:spPr>
          <a:xfrm>
            <a:off x="549662" y="2296160"/>
            <a:ext cx="4417556" cy="400110"/>
          </a:xfrm>
          <a:prstGeom prst="rect">
            <a:avLst/>
          </a:prstGeom>
          <a:noFill/>
          <a:ln>
            <a:solidFill>
              <a:srgbClr val="C00000"/>
            </a:solidFill>
          </a:ln>
        </p:spPr>
        <p:txBody>
          <a:bodyPr wrap="none" rtlCol="0">
            <a:spAutoFit/>
          </a:bodyPr>
          <a:lstStyle/>
          <a:p>
            <a:r>
              <a:rPr lang="fr-CH" sz="2000" i="1" dirty="0"/>
              <a:t>X</a:t>
            </a:r>
            <a:r>
              <a:rPr lang="fr-CH" sz="2000" dirty="0"/>
              <a:t> marchandise A = </a:t>
            </a:r>
            <a:r>
              <a:rPr lang="fr-CH" sz="2000" i="1" dirty="0"/>
              <a:t>Y</a:t>
            </a:r>
            <a:r>
              <a:rPr lang="fr-CH" sz="2000" dirty="0"/>
              <a:t> marchandise «or»</a:t>
            </a:r>
          </a:p>
        </p:txBody>
      </p:sp>
      <p:grpSp>
        <p:nvGrpSpPr>
          <p:cNvPr id="8" name="Groupe 7">
            <a:extLst>
              <a:ext uri="{FF2B5EF4-FFF2-40B4-BE49-F238E27FC236}">
                <a16:creationId xmlns:a16="http://schemas.microsoft.com/office/drawing/2014/main" id="{DA7F41A0-046A-1FD4-D413-9FE75971FDFC}"/>
              </a:ext>
            </a:extLst>
          </p:cNvPr>
          <p:cNvGrpSpPr/>
          <p:nvPr/>
        </p:nvGrpSpPr>
        <p:grpSpPr>
          <a:xfrm>
            <a:off x="1241720" y="2987200"/>
            <a:ext cx="736920" cy="447480"/>
            <a:chOff x="1241720" y="2987200"/>
            <a:chExt cx="736920" cy="447480"/>
          </a:xfrm>
        </p:grpSpPr>
        <mc:AlternateContent xmlns:mc="http://schemas.openxmlformats.org/markup-compatibility/2006" xmlns:p14="http://schemas.microsoft.com/office/powerpoint/2010/main">
          <mc:Choice Requires="p14">
            <p:contentPart p14:bwMode="auto" r:id="rId3">
              <p14:nvContentPartPr>
                <p14:cNvPr id="6" name="Encre 5">
                  <a:extLst>
                    <a:ext uri="{FF2B5EF4-FFF2-40B4-BE49-F238E27FC236}">
                      <a16:creationId xmlns:a16="http://schemas.microsoft.com/office/drawing/2014/main" id="{592B14E5-8BBE-9D67-0471-555FE8931045}"/>
                    </a:ext>
                  </a:extLst>
                </p14:cNvPr>
                <p14:cNvContentPartPr/>
                <p14:nvPr/>
              </p14:nvContentPartPr>
              <p14:xfrm>
                <a:off x="1241720" y="2987200"/>
                <a:ext cx="637200" cy="376920"/>
              </p14:xfrm>
            </p:contentPart>
          </mc:Choice>
          <mc:Fallback xmlns="">
            <p:pic>
              <p:nvPicPr>
                <p:cNvPr id="6" name="Encre 5">
                  <a:extLst>
                    <a:ext uri="{FF2B5EF4-FFF2-40B4-BE49-F238E27FC236}">
                      <a16:creationId xmlns:a16="http://schemas.microsoft.com/office/drawing/2014/main" id="{592B14E5-8BBE-9D67-0471-555FE8931045}"/>
                    </a:ext>
                  </a:extLst>
                </p:cNvPr>
                <p:cNvPicPr/>
                <p:nvPr/>
              </p:nvPicPr>
              <p:blipFill>
                <a:blip r:embed="rId4"/>
                <a:stretch>
                  <a:fillRect/>
                </a:stretch>
              </p:blipFill>
              <p:spPr>
                <a:xfrm>
                  <a:off x="1233080" y="2978200"/>
                  <a:ext cx="65484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Encre 6">
                  <a:extLst>
                    <a:ext uri="{FF2B5EF4-FFF2-40B4-BE49-F238E27FC236}">
                      <a16:creationId xmlns:a16="http://schemas.microsoft.com/office/drawing/2014/main" id="{EB4C03CC-B638-DB60-C962-DA016A3C24BB}"/>
                    </a:ext>
                  </a:extLst>
                </p14:cNvPr>
                <p14:cNvContentPartPr/>
                <p14:nvPr/>
              </p14:nvContentPartPr>
              <p14:xfrm>
                <a:off x="1778120" y="3261160"/>
                <a:ext cx="200520" cy="173520"/>
              </p14:xfrm>
            </p:contentPart>
          </mc:Choice>
          <mc:Fallback xmlns="">
            <p:pic>
              <p:nvPicPr>
                <p:cNvPr id="7" name="Encre 6">
                  <a:extLst>
                    <a:ext uri="{FF2B5EF4-FFF2-40B4-BE49-F238E27FC236}">
                      <a16:creationId xmlns:a16="http://schemas.microsoft.com/office/drawing/2014/main" id="{EB4C03CC-B638-DB60-C962-DA016A3C24BB}"/>
                    </a:ext>
                  </a:extLst>
                </p:cNvPr>
                <p:cNvPicPr/>
                <p:nvPr/>
              </p:nvPicPr>
              <p:blipFill>
                <a:blip r:embed="rId6"/>
                <a:stretch>
                  <a:fillRect/>
                </a:stretch>
              </p:blipFill>
              <p:spPr>
                <a:xfrm>
                  <a:off x="1769120" y="3252160"/>
                  <a:ext cx="218160" cy="191160"/>
                </a:xfrm>
                <a:prstGeom prst="rect">
                  <a:avLst/>
                </a:prstGeom>
              </p:spPr>
            </p:pic>
          </mc:Fallback>
        </mc:AlternateContent>
      </p:grpSp>
      <p:sp>
        <p:nvSpPr>
          <p:cNvPr id="9" name="ZoneTexte 8">
            <a:extLst>
              <a:ext uri="{FF2B5EF4-FFF2-40B4-BE49-F238E27FC236}">
                <a16:creationId xmlns:a16="http://schemas.microsoft.com/office/drawing/2014/main" id="{56098A0E-748A-D67B-8AEB-31C9CF6DCD1D}"/>
              </a:ext>
            </a:extLst>
          </p:cNvPr>
          <p:cNvSpPr txBox="1"/>
          <p:nvPr/>
        </p:nvSpPr>
        <p:spPr>
          <a:xfrm>
            <a:off x="2114773" y="3105834"/>
            <a:ext cx="4766227" cy="923330"/>
          </a:xfrm>
          <a:prstGeom prst="rect">
            <a:avLst/>
          </a:prstGeom>
          <a:noFill/>
        </p:spPr>
        <p:txBody>
          <a:bodyPr wrap="square" rtlCol="0">
            <a:spAutoFit/>
          </a:bodyPr>
          <a:lstStyle/>
          <a:p>
            <a:r>
              <a:rPr lang="fr-CH" dirty="0"/>
              <a:t>Cette conception de la «valeur» ne permet pas de penser la création de plus-value, mais seulement l’échange d’équivalent</a:t>
            </a:r>
          </a:p>
        </p:txBody>
      </p:sp>
      <p:sp>
        <p:nvSpPr>
          <p:cNvPr id="14" name="ZoneTexte 13">
            <a:extLst>
              <a:ext uri="{FF2B5EF4-FFF2-40B4-BE49-F238E27FC236}">
                <a16:creationId xmlns:a16="http://schemas.microsoft.com/office/drawing/2014/main" id="{2BB3D88A-A741-146B-8802-751CDF6BF66D}"/>
              </a:ext>
            </a:extLst>
          </p:cNvPr>
          <p:cNvSpPr txBox="1"/>
          <p:nvPr/>
        </p:nvSpPr>
        <p:spPr>
          <a:xfrm>
            <a:off x="2183332" y="4249023"/>
            <a:ext cx="737702" cy="523220"/>
          </a:xfrm>
          <a:prstGeom prst="rect">
            <a:avLst/>
          </a:prstGeom>
          <a:noFill/>
        </p:spPr>
        <p:txBody>
          <a:bodyPr wrap="none" rtlCol="0">
            <a:spAutoFit/>
          </a:bodyPr>
          <a:lstStyle/>
          <a:p>
            <a:r>
              <a:rPr lang="fr-FR" sz="2800" dirty="0"/>
              <a:t>M</a:t>
            </a:r>
            <a:r>
              <a:rPr lang="fr-FR" sz="2800" baseline="-25000" dirty="0"/>
              <a:t>[1]</a:t>
            </a:r>
            <a:endParaRPr lang="fr-CH" sz="2800" baseline="-25000" dirty="0"/>
          </a:p>
        </p:txBody>
      </p:sp>
      <p:cxnSp>
        <p:nvCxnSpPr>
          <p:cNvPr id="15" name="Connecteur droit 14">
            <a:extLst>
              <a:ext uri="{FF2B5EF4-FFF2-40B4-BE49-F238E27FC236}">
                <a16:creationId xmlns:a16="http://schemas.microsoft.com/office/drawing/2014/main" id="{0B8C4C66-92FE-59F0-E78A-5EFDB7B81427}"/>
              </a:ext>
            </a:extLst>
          </p:cNvPr>
          <p:cNvCxnSpPr>
            <a:cxnSpLocks/>
          </p:cNvCxnSpPr>
          <p:nvPr/>
        </p:nvCxnSpPr>
        <p:spPr>
          <a:xfrm>
            <a:off x="2975527" y="4502365"/>
            <a:ext cx="4468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6CF2B143-7F1C-41F0-226C-82BDFF4B8FFF}"/>
              </a:ext>
            </a:extLst>
          </p:cNvPr>
          <p:cNvSpPr txBox="1"/>
          <p:nvPr/>
        </p:nvSpPr>
        <p:spPr>
          <a:xfrm>
            <a:off x="3506209" y="4242087"/>
            <a:ext cx="396262" cy="523220"/>
          </a:xfrm>
          <a:prstGeom prst="rect">
            <a:avLst/>
          </a:prstGeom>
          <a:noFill/>
        </p:spPr>
        <p:txBody>
          <a:bodyPr wrap="none" rtlCol="0">
            <a:spAutoFit/>
          </a:bodyPr>
          <a:lstStyle/>
          <a:p>
            <a:r>
              <a:rPr lang="fr-FR" sz="2800" dirty="0"/>
              <a:t>A</a:t>
            </a:r>
            <a:endParaRPr lang="fr-CH" sz="2800" dirty="0"/>
          </a:p>
        </p:txBody>
      </p:sp>
      <p:cxnSp>
        <p:nvCxnSpPr>
          <p:cNvPr id="17" name="Connecteur droit 16">
            <a:extLst>
              <a:ext uri="{FF2B5EF4-FFF2-40B4-BE49-F238E27FC236}">
                <a16:creationId xmlns:a16="http://schemas.microsoft.com/office/drawing/2014/main" id="{93AAEC6E-DA27-E907-F0B3-5563150D618B}"/>
              </a:ext>
            </a:extLst>
          </p:cNvPr>
          <p:cNvCxnSpPr>
            <a:cxnSpLocks/>
          </p:cNvCxnSpPr>
          <p:nvPr/>
        </p:nvCxnSpPr>
        <p:spPr>
          <a:xfrm>
            <a:off x="4055601" y="4502365"/>
            <a:ext cx="4468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DF624E99-5ECC-AE11-2EA6-9BD30F4E955D}"/>
              </a:ext>
            </a:extLst>
          </p:cNvPr>
          <p:cNvSpPr txBox="1"/>
          <p:nvPr/>
        </p:nvSpPr>
        <p:spPr>
          <a:xfrm>
            <a:off x="2427727" y="5185074"/>
            <a:ext cx="343273" cy="523220"/>
          </a:xfrm>
          <a:prstGeom prst="rect">
            <a:avLst/>
          </a:prstGeom>
          <a:noFill/>
        </p:spPr>
        <p:txBody>
          <a:bodyPr wrap="square" rtlCol="0">
            <a:spAutoFit/>
          </a:bodyPr>
          <a:lstStyle/>
          <a:p>
            <a:r>
              <a:rPr lang="fr-FR" sz="2800" dirty="0"/>
              <a:t>A</a:t>
            </a:r>
            <a:endParaRPr lang="fr-CH" sz="2800" dirty="0"/>
          </a:p>
        </p:txBody>
      </p:sp>
      <p:cxnSp>
        <p:nvCxnSpPr>
          <p:cNvPr id="19" name="Connecteur droit 18">
            <a:extLst>
              <a:ext uri="{FF2B5EF4-FFF2-40B4-BE49-F238E27FC236}">
                <a16:creationId xmlns:a16="http://schemas.microsoft.com/office/drawing/2014/main" id="{0C8D8E8B-1AB5-2110-C252-A4427C6693AA}"/>
              </a:ext>
            </a:extLst>
          </p:cNvPr>
          <p:cNvCxnSpPr>
            <a:cxnSpLocks/>
          </p:cNvCxnSpPr>
          <p:nvPr/>
        </p:nvCxnSpPr>
        <p:spPr>
          <a:xfrm>
            <a:off x="2884847" y="5446685"/>
            <a:ext cx="35157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25A5E492-4E67-7715-03C6-D9F24A77ACB4}"/>
              </a:ext>
            </a:extLst>
          </p:cNvPr>
          <p:cNvSpPr txBox="1"/>
          <p:nvPr/>
        </p:nvSpPr>
        <p:spPr>
          <a:xfrm>
            <a:off x="3443366" y="5176806"/>
            <a:ext cx="396239" cy="523220"/>
          </a:xfrm>
          <a:prstGeom prst="rect">
            <a:avLst/>
          </a:prstGeom>
          <a:noFill/>
        </p:spPr>
        <p:txBody>
          <a:bodyPr wrap="square" rtlCol="0">
            <a:spAutoFit/>
          </a:bodyPr>
          <a:lstStyle/>
          <a:p>
            <a:r>
              <a:rPr lang="fr-FR" sz="2800" dirty="0"/>
              <a:t>M</a:t>
            </a:r>
            <a:endParaRPr lang="fr-CH" sz="2800" dirty="0"/>
          </a:p>
        </p:txBody>
      </p:sp>
      <p:sp>
        <p:nvSpPr>
          <p:cNvPr id="21" name="ZoneTexte 20">
            <a:extLst>
              <a:ext uri="{FF2B5EF4-FFF2-40B4-BE49-F238E27FC236}">
                <a16:creationId xmlns:a16="http://schemas.microsoft.com/office/drawing/2014/main" id="{81E9CC74-53B7-DD11-688A-65769DE3FB6B}"/>
              </a:ext>
            </a:extLst>
          </p:cNvPr>
          <p:cNvSpPr txBox="1"/>
          <p:nvPr/>
        </p:nvSpPr>
        <p:spPr>
          <a:xfrm>
            <a:off x="4706376" y="5196845"/>
            <a:ext cx="543895" cy="523220"/>
          </a:xfrm>
          <a:prstGeom prst="rect">
            <a:avLst/>
          </a:prstGeom>
          <a:noFill/>
        </p:spPr>
        <p:txBody>
          <a:bodyPr wrap="square" rtlCol="0">
            <a:spAutoFit/>
          </a:bodyPr>
          <a:lstStyle/>
          <a:p>
            <a:r>
              <a:rPr lang="fr-FR" sz="2800" dirty="0"/>
              <a:t>A’</a:t>
            </a:r>
            <a:endParaRPr lang="fr-CH" sz="2800" dirty="0"/>
          </a:p>
        </p:txBody>
      </p:sp>
      <p:cxnSp>
        <p:nvCxnSpPr>
          <p:cNvPr id="22" name="Connecteur droit 21">
            <a:extLst>
              <a:ext uri="{FF2B5EF4-FFF2-40B4-BE49-F238E27FC236}">
                <a16:creationId xmlns:a16="http://schemas.microsoft.com/office/drawing/2014/main" id="{B231AB31-CACD-0E57-C7E0-433944154F73}"/>
              </a:ext>
            </a:extLst>
          </p:cNvPr>
          <p:cNvCxnSpPr>
            <a:cxnSpLocks/>
          </p:cNvCxnSpPr>
          <p:nvPr/>
        </p:nvCxnSpPr>
        <p:spPr>
          <a:xfrm>
            <a:off x="4103259" y="5438417"/>
            <a:ext cx="35157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15344A24-1521-E6C0-04B8-948CF323C690}"/>
              </a:ext>
            </a:extLst>
          </p:cNvPr>
          <p:cNvSpPr txBox="1"/>
          <p:nvPr/>
        </p:nvSpPr>
        <p:spPr>
          <a:xfrm>
            <a:off x="4611740" y="4279116"/>
            <a:ext cx="737702" cy="523220"/>
          </a:xfrm>
          <a:prstGeom prst="rect">
            <a:avLst/>
          </a:prstGeom>
          <a:noFill/>
        </p:spPr>
        <p:txBody>
          <a:bodyPr wrap="none" rtlCol="0">
            <a:spAutoFit/>
          </a:bodyPr>
          <a:lstStyle/>
          <a:p>
            <a:r>
              <a:rPr lang="fr-FR" sz="2800" dirty="0"/>
              <a:t>M</a:t>
            </a:r>
            <a:r>
              <a:rPr lang="fr-FR" sz="2800" baseline="-25000" dirty="0"/>
              <a:t>[2]</a:t>
            </a:r>
            <a:endParaRPr lang="fr-CH" sz="2800" baseline="-25000" dirty="0"/>
          </a:p>
        </p:txBody>
      </p:sp>
      <p:sp>
        <p:nvSpPr>
          <p:cNvPr id="24" name="ZoneTexte 23">
            <a:extLst>
              <a:ext uri="{FF2B5EF4-FFF2-40B4-BE49-F238E27FC236}">
                <a16:creationId xmlns:a16="http://schemas.microsoft.com/office/drawing/2014/main" id="{5CC419F5-6603-019D-A5EE-B09682218EFF}"/>
              </a:ext>
            </a:extLst>
          </p:cNvPr>
          <p:cNvSpPr txBox="1"/>
          <p:nvPr/>
        </p:nvSpPr>
        <p:spPr>
          <a:xfrm>
            <a:off x="5888577" y="4289517"/>
            <a:ext cx="6023990" cy="646331"/>
          </a:xfrm>
          <a:prstGeom prst="rect">
            <a:avLst/>
          </a:prstGeom>
          <a:noFill/>
        </p:spPr>
        <p:txBody>
          <a:bodyPr wrap="square" rtlCol="0">
            <a:spAutoFit/>
          </a:bodyPr>
          <a:lstStyle/>
          <a:p>
            <a:r>
              <a:rPr lang="fr-CH" dirty="0"/>
              <a:t>Avec </a:t>
            </a:r>
            <a:r>
              <a:rPr lang="fr-FR" dirty="0"/>
              <a:t>M</a:t>
            </a:r>
            <a:r>
              <a:rPr lang="fr-FR" baseline="-25000" dirty="0"/>
              <a:t>[1]</a:t>
            </a:r>
            <a:r>
              <a:rPr lang="fr-FR" dirty="0"/>
              <a:t> et M</a:t>
            </a:r>
            <a:r>
              <a:rPr lang="fr-FR" baseline="-25000" dirty="0"/>
              <a:t>[2]</a:t>
            </a:r>
            <a:r>
              <a:rPr lang="fr-CH" dirty="0"/>
              <a:t> des marchandises douées de valeur distincte, mais de valeur d’échange identique</a:t>
            </a:r>
          </a:p>
        </p:txBody>
      </p:sp>
      <p:sp>
        <p:nvSpPr>
          <p:cNvPr id="25" name="ZoneTexte 24">
            <a:extLst>
              <a:ext uri="{FF2B5EF4-FFF2-40B4-BE49-F238E27FC236}">
                <a16:creationId xmlns:a16="http://schemas.microsoft.com/office/drawing/2014/main" id="{787A1F0D-2E4B-F36D-912C-080A1381EB06}"/>
              </a:ext>
            </a:extLst>
          </p:cNvPr>
          <p:cNvSpPr txBox="1"/>
          <p:nvPr/>
        </p:nvSpPr>
        <p:spPr>
          <a:xfrm>
            <a:off x="5888577" y="5304483"/>
            <a:ext cx="2132415" cy="369332"/>
          </a:xfrm>
          <a:prstGeom prst="rect">
            <a:avLst/>
          </a:prstGeom>
          <a:noFill/>
        </p:spPr>
        <p:txBody>
          <a:bodyPr wrap="square" rtlCol="0">
            <a:spAutoFit/>
          </a:bodyPr>
          <a:lstStyle/>
          <a:p>
            <a:r>
              <a:rPr lang="fr-CH" dirty="0"/>
              <a:t>Avec A’ = A + </a:t>
            </a:r>
            <a:r>
              <a:rPr lang="el-GR" dirty="0">
                <a:latin typeface="Garamond" panose="02020404030301010803" pitchFamily="18" charset="0"/>
              </a:rPr>
              <a:t>δ</a:t>
            </a:r>
            <a:r>
              <a:rPr lang="fr-FR" dirty="0"/>
              <a:t>A</a:t>
            </a:r>
            <a:endParaRPr lang="fr-CH" dirty="0"/>
          </a:p>
        </p:txBody>
      </p:sp>
      <p:sp>
        <p:nvSpPr>
          <p:cNvPr id="26" name="ZoneTexte 25">
            <a:extLst>
              <a:ext uri="{FF2B5EF4-FFF2-40B4-BE49-F238E27FC236}">
                <a16:creationId xmlns:a16="http://schemas.microsoft.com/office/drawing/2014/main" id="{86F76EA0-BD33-6360-FCED-4BC07C02D9C5}"/>
              </a:ext>
            </a:extLst>
          </p:cNvPr>
          <p:cNvSpPr txBox="1"/>
          <p:nvPr/>
        </p:nvSpPr>
        <p:spPr>
          <a:xfrm>
            <a:off x="144477" y="4421166"/>
            <a:ext cx="2220315" cy="1477328"/>
          </a:xfrm>
          <a:prstGeom prst="rect">
            <a:avLst/>
          </a:prstGeom>
          <a:noFill/>
        </p:spPr>
        <p:txBody>
          <a:bodyPr wrap="square" rtlCol="0">
            <a:spAutoFit/>
          </a:bodyPr>
          <a:lstStyle/>
          <a:p>
            <a:r>
              <a:rPr lang="fr-CH" dirty="0"/>
              <a:t>Or, la formule spontanée du capitalisme est «</a:t>
            </a:r>
            <a:r>
              <a:rPr lang="fr-CH" i="1" dirty="0"/>
              <a:t>money </a:t>
            </a:r>
            <a:r>
              <a:rPr lang="fr-CH" i="1" dirty="0" err="1"/>
              <a:t>make</a:t>
            </a:r>
            <a:r>
              <a:rPr lang="fr-CH" i="1" dirty="0"/>
              <a:t> money</a:t>
            </a:r>
            <a:r>
              <a:rPr lang="fr-CH" dirty="0"/>
              <a:t>», soit:</a:t>
            </a:r>
          </a:p>
        </p:txBody>
      </p:sp>
      <p:sp>
        <p:nvSpPr>
          <p:cNvPr id="27" name="ZoneTexte 26">
            <a:extLst>
              <a:ext uri="{FF2B5EF4-FFF2-40B4-BE49-F238E27FC236}">
                <a16:creationId xmlns:a16="http://schemas.microsoft.com/office/drawing/2014/main" id="{3F47855E-3944-21FC-0938-D10151D35AAA}"/>
              </a:ext>
            </a:extLst>
          </p:cNvPr>
          <p:cNvSpPr txBox="1"/>
          <p:nvPr/>
        </p:nvSpPr>
        <p:spPr>
          <a:xfrm>
            <a:off x="2427727" y="5779389"/>
            <a:ext cx="3820727" cy="923330"/>
          </a:xfrm>
          <a:prstGeom prst="rect">
            <a:avLst/>
          </a:prstGeom>
          <a:noFill/>
        </p:spPr>
        <p:txBody>
          <a:bodyPr wrap="square" rtlCol="0">
            <a:spAutoFit/>
          </a:bodyPr>
          <a:lstStyle/>
          <a:p>
            <a:r>
              <a:rPr lang="fr-CH" dirty="0"/>
              <a:t>«valeur du travail», soit une expression «irrationnelle» (bien qu’employée dans le </a:t>
            </a:r>
            <a:r>
              <a:rPr lang="fr-CH" i="1" dirty="0"/>
              <a:t>Manifeste</a:t>
            </a:r>
            <a:r>
              <a:rPr lang="fr-CH" dirty="0"/>
              <a:t>)</a:t>
            </a:r>
          </a:p>
        </p:txBody>
      </p:sp>
      <p:sp>
        <p:nvSpPr>
          <p:cNvPr id="28" name="ZoneTexte 27">
            <a:extLst>
              <a:ext uri="{FF2B5EF4-FFF2-40B4-BE49-F238E27FC236}">
                <a16:creationId xmlns:a16="http://schemas.microsoft.com/office/drawing/2014/main" id="{74C0FF0E-C935-17E7-0B40-5EB4CA9A45E4}"/>
              </a:ext>
            </a:extLst>
          </p:cNvPr>
          <p:cNvSpPr txBox="1"/>
          <p:nvPr/>
        </p:nvSpPr>
        <p:spPr>
          <a:xfrm>
            <a:off x="6545553" y="5789108"/>
            <a:ext cx="343273" cy="523220"/>
          </a:xfrm>
          <a:prstGeom prst="rect">
            <a:avLst/>
          </a:prstGeom>
          <a:noFill/>
        </p:spPr>
        <p:txBody>
          <a:bodyPr wrap="square" rtlCol="0">
            <a:spAutoFit/>
          </a:bodyPr>
          <a:lstStyle/>
          <a:p>
            <a:r>
              <a:rPr lang="fr-FR" sz="2800" dirty="0"/>
              <a:t>A</a:t>
            </a:r>
            <a:endParaRPr lang="fr-CH" sz="2800" dirty="0"/>
          </a:p>
        </p:txBody>
      </p:sp>
      <p:cxnSp>
        <p:nvCxnSpPr>
          <p:cNvPr id="29" name="Connecteur droit 28">
            <a:extLst>
              <a:ext uri="{FF2B5EF4-FFF2-40B4-BE49-F238E27FC236}">
                <a16:creationId xmlns:a16="http://schemas.microsoft.com/office/drawing/2014/main" id="{CD5AF9EA-2734-3984-5C16-EE1B29E742DF}"/>
              </a:ext>
            </a:extLst>
          </p:cNvPr>
          <p:cNvCxnSpPr>
            <a:cxnSpLocks/>
          </p:cNvCxnSpPr>
          <p:nvPr/>
        </p:nvCxnSpPr>
        <p:spPr>
          <a:xfrm>
            <a:off x="7002673" y="6050719"/>
            <a:ext cx="35157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BCEAD69D-A9D0-4EB5-8CA8-A82FCFE4F1B9}"/>
              </a:ext>
            </a:extLst>
          </p:cNvPr>
          <p:cNvSpPr txBox="1"/>
          <p:nvPr/>
        </p:nvSpPr>
        <p:spPr>
          <a:xfrm>
            <a:off x="8421427" y="5789107"/>
            <a:ext cx="659525" cy="523220"/>
          </a:xfrm>
          <a:prstGeom prst="rect">
            <a:avLst/>
          </a:prstGeom>
          <a:noFill/>
        </p:spPr>
        <p:txBody>
          <a:bodyPr wrap="square" rtlCol="0">
            <a:spAutoFit/>
          </a:bodyPr>
          <a:lstStyle/>
          <a:p>
            <a:r>
              <a:rPr lang="fr-FR" sz="2800" dirty="0"/>
              <a:t>PT</a:t>
            </a:r>
            <a:endParaRPr lang="fr-CH" sz="2800" dirty="0"/>
          </a:p>
        </p:txBody>
      </p:sp>
      <p:sp>
        <p:nvSpPr>
          <p:cNvPr id="31" name="ZoneTexte 30">
            <a:extLst>
              <a:ext uri="{FF2B5EF4-FFF2-40B4-BE49-F238E27FC236}">
                <a16:creationId xmlns:a16="http://schemas.microsoft.com/office/drawing/2014/main" id="{40BC6C78-111B-28B2-CC92-5D241E8C3BA8}"/>
              </a:ext>
            </a:extLst>
          </p:cNvPr>
          <p:cNvSpPr txBox="1"/>
          <p:nvPr/>
        </p:nvSpPr>
        <p:spPr>
          <a:xfrm>
            <a:off x="9947723" y="5809146"/>
            <a:ext cx="543895" cy="523220"/>
          </a:xfrm>
          <a:prstGeom prst="rect">
            <a:avLst/>
          </a:prstGeom>
          <a:noFill/>
        </p:spPr>
        <p:txBody>
          <a:bodyPr wrap="square" rtlCol="0">
            <a:spAutoFit/>
          </a:bodyPr>
          <a:lstStyle/>
          <a:p>
            <a:r>
              <a:rPr lang="fr-FR" sz="2800" dirty="0"/>
              <a:t>A’</a:t>
            </a:r>
            <a:endParaRPr lang="fr-CH" sz="2800" dirty="0"/>
          </a:p>
        </p:txBody>
      </p:sp>
      <p:cxnSp>
        <p:nvCxnSpPr>
          <p:cNvPr id="32" name="Connecteur droit 31">
            <a:extLst>
              <a:ext uri="{FF2B5EF4-FFF2-40B4-BE49-F238E27FC236}">
                <a16:creationId xmlns:a16="http://schemas.microsoft.com/office/drawing/2014/main" id="{B346DCD2-D4B8-44B4-9C55-4E8FF39B8A37}"/>
              </a:ext>
            </a:extLst>
          </p:cNvPr>
          <p:cNvCxnSpPr>
            <a:cxnSpLocks/>
          </p:cNvCxnSpPr>
          <p:nvPr/>
        </p:nvCxnSpPr>
        <p:spPr>
          <a:xfrm>
            <a:off x="9344606" y="6050718"/>
            <a:ext cx="35157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id="{278B8726-E53C-C02C-386C-98A8EA629F32}"/>
              </a:ext>
            </a:extLst>
          </p:cNvPr>
          <p:cNvSpPr txBox="1"/>
          <p:nvPr/>
        </p:nvSpPr>
        <p:spPr>
          <a:xfrm>
            <a:off x="7457869" y="5780840"/>
            <a:ext cx="963558" cy="523220"/>
          </a:xfrm>
          <a:prstGeom prst="rect">
            <a:avLst/>
          </a:prstGeom>
          <a:noFill/>
        </p:spPr>
        <p:txBody>
          <a:bodyPr wrap="square" rtlCol="0">
            <a:spAutoFit/>
          </a:bodyPr>
          <a:lstStyle/>
          <a:p>
            <a:r>
              <a:rPr lang="fr-FR" sz="2800" dirty="0"/>
              <a:t>FT …</a:t>
            </a:r>
            <a:endParaRPr lang="fr-CH" sz="2800" dirty="0"/>
          </a:p>
        </p:txBody>
      </p:sp>
      <p:sp>
        <p:nvSpPr>
          <p:cNvPr id="34" name="ZoneTexte 33">
            <a:extLst>
              <a:ext uri="{FF2B5EF4-FFF2-40B4-BE49-F238E27FC236}">
                <a16:creationId xmlns:a16="http://schemas.microsoft.com/office/drawing/2014/main" id="{3EAAAB9A-AF0D-6944-5FCD-9F7648E3FE3F}"/>
              </a:ext>
            </a:extLst>
          </p:cNvPr>
          <p:cNvSpPr txBox="1"/>
          <p:nvPr/>
        </p:nvSpPr>
        <p:spPr>
          <a:xfrm>
            <a:off x="8751189" y="6304060"/>
            <a:ext cx="3402803" cy="523220"/>
          </a:xfrm>
          <a:prstGeom prst="rect">
            <a:avLst/>
          </a:prstGeom>
          <a:noFill/>
        </p:spPr>
        <p:txBody>
          <a:bodyPr wrap="square" rtlCol="0">
            <a:spAutoFit/>
          </a:bodyPr>
          <a:lstStyle/>
          <a:p>
            <a:r>
              <a:rPr lang="fr-CH" sz="1400" dirty="0"/>
              <a:t>FT : Force de travail; PT: produit du travail</a:t>
            </a:r>
          </a:p>
          <a:p>
            <a:r>
              <a:rPr lang="fr-CH" sz="1400" dirty="0"/>
              <a:t>Avec valeur FT &lt; valeur PT</a:t>
            </a:r>
          </a:p>
        </p:txBody>
      </p:sp>
      <mc:AlternateContent xmlns:mc="http://schemas.openxmlformats.org/markup-compatibility/2006" xmlns:p14="http://schemas.microsoft.com/office/powerpoint/2010/main">
        <mc:Choice Requires="p14">
          <p:contentPart p14:bwMode="auto" r:id="rId7">
            <p14:nvContentPartPr>
              <p14:cNvPr id="35" name="Encre 34">
                <a:extLst>
                  <a:ext uri="{FF2B5EF4-FFF2-40B4-BE49-F238E27FC236}">
                    <a16:creationId xmlns:a16="http://schemas.microsoft.com/office/drawing/2014/main" id="{8CDB1A2A-795B-28C1-B7E1-3FA208905B93}"/>
                  </a:ext>
                </a:extLst>
              </p14:cNvPr>
              <p14:cNvContentPartPr/>
              <p14:nvPr/>
            </p14:nvContentPartPr>
            <p14:xfrm>
              <a:off x="3476240" y="5679120"/>
              <a:ext cx="181440" cy="92160"/>
            </p14:xfrm>
          </p:contentPart>
        </mc:Choice>
        <mc:Fallback xmlns="">
          <p:pic>
            <p:nvPicPr>
              <p:cNvPr id="35" name="Encre 34">
                <a:extLst>
                  <a:ext uri="{FF2B5EF4-FFF2-40B4-BE49-F238E27FC236}">
                    <a16:creationId xmlns:a16="http://schemas.microsoft.com/office/drawing/2014/main" id="{8CDB1A2A-795B-28C1-B7E1-3FA208905B93}"/>
                  </a:ext>
                </a:extLst>
              </p:cNvPr>
              <p:cNvPicPr/>
              <p:nvPr/>
            </p:nvPicPr>
            <p:blipFill>
              <a:blip r:embed="rId8"/>
              <a:stretch>
                <a:fillRect/>
              </a:stretch>
            </p:blipFill>
            <p:spPr>
              <a:xfrm>
                <a:off x="3467600" y="5670480"/>
                <a:ext cx="1990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6" name="Encre 35">
                <a:extLst>
                  <a:ext uri="{FF2B5EF4-FFF2-40B4-BE49-F238E27FC236}">
                    <a16:creationId xmlns:a16="http://schemas.microsoft.com/office/drawing/2014/main" id="{EB7F53B9-6CD9-055A-9460-40AC7B6F82C8}"/>
                  </a:ext>
                </a:extLst>
              </p14:cNvPr>
              <p14:cNvContentPartPr/>
              <p14:nvPr/>
            </p14:nvContentPartPr>
            <p14:xfrm>
              <a:off x="3424760" y="5720160"/>
              <a:ext cx="109080" cy="127080"/>
            </p14:xfrm>
          </p:contentPart>
        </mc:Choice>
        <mc:Fallback xmlns="">
          <p:pic>
            <p:nvPicPr>
              <p:cNvPr id="36" name="Encre 35">
                <a:extLst>
                  <a:ext uri="{FF2B5EF4-FFF2-40B4-BE49-F238E27FC236}">
                    <a16:creationId xmlns:a16="http://schemas.microsoft.com/office/drawing/2014/main" id="{EB7F53B9-6CD9-055A-9460-40AC7B6F82C8}"/>
                  </a:ext>
                </a:extLst>
              </p:cNvPr>
              <p:cNvPicPr/>
              <p:nvPr/>
            </p:nvPicPr>
            <p:blipFill>
              <a:blip r:embed="rId10"/>
              <a:stretch>
                <a:fillRect/>
              </a:stretch>
            </p:blipFill>
            <p:spPr>
              <a:xfrm>
                <a:off x="3415760" y="5711160"/>
                <a:ext cx="126720" cy="144720"/>
              </a:xfrm>
              <a:prstGeom prst="rect">
                <a:avLst/>
              </a:prstGeom>
            </p:spPr>
          </p:pic>
        </mc:Fallback>
      </mc:AlternateContent>
      <p:grpSp>
        <p:nvGrpSpPr>
          <p:cNvPr id="12" name="Groupe 11">
            <a:extLst>
              <a:ext uri="{FF2B5EF4-FFF2-40B4-BE49-F238E27FC236}">
                <a16:creationId xmlns:a16="http://schemas.microsoft.com/office/drawing/2014/main" id="{61088C5D-B31C-FAC8-4A35-CF927596D512}"/>
              </a:ext>
            </a:extLst>
          </p:cNvPr>
          <p:cNvGrpSpPr/>
          <p:nvPr/>
        </p:nvGrpSpPr>
        <p:grpSpPr>
          <a:xfrm>
            <a:off x="5836527" y="6050045"/>
            <a:ext cx="344160" cy="231120"/>
            <a:chOff x="5836527" y="6050045"/>
            <a:chExt cx="344160" cy="231120"/>
          </a:xfrm>
        </p:grpSpPr>
        <mc:AlternateContent xmlns:mc="http://schemas.openxmlformats.org/markup-compatibility/2006">
          <mc:Choice xmlns:p14="http://schemas.microsoft.com/office/powerpoint/2010/main" Requires="p14">
            <p:contentPart p14:bwMode="auto" r:id="rId11">
              <p14:nvContentPartPr>
                <p14:cNvPr id="3" name="Encre 2">
                  <a:extLst>
                    <a:ext uri="{FF2B5EF4-FFF2-40B4-BE49-F238E27FC236}">
                      <a16:creationId xmlns:a16="http://schemas.microsoft.com/office/drawing/2014/main" id="{149A9F82-87E0-0F6B-86D3-63D6A9D1C109}"/>
                    </a:ext>
                  </a:extLst>
                </p14:cNvPr>
                <p14:cNvContentPartPr/>
                <p14:nvPr/>
              </p14:nvContentPartPr>
              <p14:xfrm>
                <a:off x="5836527" y="6128525"/>
                <a:ext cx="183960" cy="9720"/>
              </p14:xfrm>
            </p:contentPart>
          </mc:Choice>
          <mc:Fallback>
            <p:pic>
              <p:nvPicPr>
                <p:cNvPr id="3" name="Encre 2">
                  <a:extLst>
                    <a:ext uri="{FF2B5EF4-FFF2-40B4-BE49-F238E27FC236}">
                      <a16:creationId xmlns:a16="http://schemas.microsoft.com/office/drawing/2014/main" id="{149A9F82-87E0-0F6B-86D3-63D6A9D1C109}"/>
                    </a:ext>
                  </a:extLst>
                </p:cNvPr>
                <p:cNvPicPr/>
                <p:nvPr/>
              </p:nvPicPr>
              <p:blipFill>
                <a:blip r:embed="rId12"/>
                <a:stretch>
                  <a:fillRect/>
                </a:stretch>
              </p:blipFill>
              <p:spPr>
                <a:xfrm>
                  <a:off x="5832207" y="6124205"/>
                  <a:ext cx="1926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Encre 9">
                  <a:extLst>
                    <a:ext uri="{FF2B5EF4-FFF2-40B4-BE49-F238E27FC236}">
                      <a16:creationId xmlns:a16="http://schemas.microsoft.com/office/drawing/2014/main" id="{4641808A-8E55-D3C6-1C53-0408B3F41955}"/>
                    </a:ext>
                  </a:extLst>
                </p14:cNvPr>
                <p14:cNvContentPartPr/>
                <p14:nvPr/>
              </p14:nvContentPartPr>
              <p14:xfrm>
                <a:off x="5885127" y="6206285"/>
                <a:ext cx="116280" cy="360"/>
              </p14:xfrm>
            </p:contentPart>
          </mc:Choice>
          <mc:Fallback>
            <p:pic>
              <p:nvPicPr>
                <p:cNvPr id="10" name="Encre 9">
                  <a:extLst>
                    <a:ext uri="{FF2B5EF4-FFF2-40B4-BE49-F238E27FC236}">
                      <a16:creationId xmlns:a16="http://schemas.microsoft.com/office/drawing/2014/main" id="{4641808A-8E55-D3C6-1C53-0408B3F41955}"/>
                    </a:ext>
                  </a:extLst>
                </p:cNvPr>
                <p:cNvPicPr/>
                <p:nvPr/>
              </p:nvPicPr>
              <p:blipFill>
                <a:blip r:embed="rId14"/>
                <a:stretch>
                  <a:fillRect/>
                </a:stretch>
              </p:blipFill>
              <p:spPr>
                <a:xfrm>
                  <a:off x="5880807" y="6201965"/>
                  <a:ext cx="1249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Encre 10">
                  <a:extLst>
                    <a:ext uri="{FF2B5EF4-FFF2-40B4-BE49-F238E27FC236}">
                      <a16:creationId xmlns:a16="http://schemas.microsoft.com/office/drawing/2014/main" id="{D0E1C44A-8457-0481-89EE-2782FEF504E0}"/>
                    </a:ext>
                  </a:extLst>
                </p14:cNvPr>
                <p14:cNvContentPartPr/>
                <p14:nvPr/>
              </p14:nvContentPartPr>
              <p14:xfrm>
                <a:off x="5944887" y="6050045"/>
                <a:ext cx="235800" cy="231120"/>
              </p14:xfrm>
            </p:contentPart>
          </mc:Choice>
          <mc:Fallback>
            <p:pic>
              <p:nvPicPr>
                <p:cNvPr id="11" name="Encre 10">
                  <a:extLst>
                    <a:ext uri="{FF2B5EF4-FFF2-40B4-BE49-F238E27FC236}">
                      <a16:creationId xmlns:a16="http://schemas.microsoft.com/office/drawing/2014/main" id="{D0E1C44A-8457-0481-89EE-2782FEF504E0}"/>
                    </a:ext>
                  </a:extLst>
                </p:cNvPr>
                <p:cNvPicPr/>
                <p:nvPr/>
              </p:nvPicPr>
              <p:blipFill>
                <a:blip r:embed="rId16"/>
                <a:stretch>
                  <a:fillRect/>
                </a:stretch>
              </p:blipFill>
              <p:spPr>
                <a:xfrm>
                  <a:off x="5940567" y="6045725"/>
                  <a:ext cx="244440" cy="239760"/>
                </a:xfrm>
                <a:prstGeom prst="rect">
                  <a:avLst/>
                </a:prstGeom>
              </p:spPr>
            </p:pic>
          </mc:Fallback>
        </mc:AlternateContent>
      </p:grpSp>
    </p:spTree>
    <p:extLst>
      <p:ext uri="{BB962C8B-B14F-4D97-AF65-F5344CB8AC3E}">
        <p14:creationId xmlns:p14="http://schemas.microsoft.com/office/powerpoint/2010/main" val="307461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3"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drawProgress</p:attrName>
                                        </p:attrNameLst>
                                      </p:cBhvr>
                                      <p:tavLst>
                                        <p:tav tm="0">
                                          <p:val>
                                            <p:fltVal val="0"/>
                                          </p:val>
                                        </p:tav>
                                        <p:tav tm="100000">
                                          <p:val>
                                            <p:fltVal val="1"/>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par>
                                <p:cTn id="52" presetID="10"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63" presetClass="entr" presetSubtype="0" fill="hold" nodeType="click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p:cTn id="72" dur="500" fill="hold"/>
                                        <p:tgtEl>
                                          <p:spTgt spid="35"/>
                                        </p:tgtEl>
                                        <p:attrNameLst>
                                          <p:attrName>drawProgress</p:attrName>
                                        </p:attrNameLst>
                                      </p:cBhvr>
                                      <p:tavLst>
                                        <p:tav tm="0">
                                          <p:val>
                                            <p:fltVal val="0"/>
                                          </p:val>
                                        </p:tav>
                                        <p:tav tm="100000">
                                          <p:val>
                                            <p:fltVal val="1"/>
                                          </p:val>
                                        </p:tav>
                                      </p:tavLst>
                                    </p:anim>
                                  </p:childTnLst>
                                </p:cTn>
                              </p:par>
                            </p:childTnLst>
                          </p:cTn>
                        </p:par>
                        <p:par>
                          <p:cTn id="73" fill="hold">
                            <p:stCondLst>
                              <p:cond delay="500"/>
                            </p:stCondLst>
                            <p:childTnLst>
                              <p:par>
                                <p:cTn id="74" presetID="63"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drawProgress</p:attrName>
                                        </p:attrNameLst>
                                      </p:cBhvr>
                                      <p:tavLst>
                                        <p:tav tm="0">
                                          <p:val>
                                            <p:fltVal val="0"/>
                                          </p:val>
                                        </p:tav>
                                        <p:tav tm="100000">
                                          <p:val>
                                            <p:fltVal val="1"/>
                                          </p:val>
                                        </p:tav>
                                      </p:tavLst>
                                    </p:anim>
                                  </p:childTnLst>
                                </p:cTn>
                              </p:par>
                            </p:childTnLst>
                          </p:cTn>
                        </p:par>
                        <p:par>
                          <p:cTn id="77" fill="hold">
                            <p:stCondLst>
                              <p:cond delay="1000"/>
                            </p:stCondLst>
                            <p:childTnLst>
                              <p:par>
                                <p:cTn id="78" presetID="10"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fade">
                                      <p:cBhvr>
                                        <p:cTn id="85" dur="500"/>
                                        <p:tgtEl>
                                          <p:spTgt spid="12"/>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500"/>
                                        <p:tgtEl>
                                          <p:spTgt spid="28"/>
                                        </p:tgtEl>
                                      </p:cBhvr>
                                    </p:animEffect>
                                  </p:childTnLst>
                                </p:cTn>
                              </p:par>
                              <p:par>
                                <p:cTn id="90" presetID="10" presetClass="entr" presetSubtype="0"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childTnLst>
                                </p:cTn>
                              </p:par>
                              <p:par>
                                <p:cTn id="96" presetID="10" presetClass="entr" presetSubtype="0" fill="hold" nodeType="with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500"/>
                                        <p:tgtEl>
                                          <p:spTgt spid="3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500"/>
                                        <p:tgtEl>
                                          <p:spTgt spid="3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fade">
                                      <p:cBhvr>
                                        <p:cTn id="104" dur="500"/>
                                        <p:tgtEl>
                                          <p:spTgt spid="33"/>
                                        </p:tgtEl>
                                      </p:cBhvr>
                                    </p:animEffect>
                                  </p:childTnLst>
                                </p:cTn>
                              </p:par>
                            </p:childTnLst>
                          </p:cTn>
                        </p:par>
                        <p:par>
                          <p:cTn id="105" fill="hold">
                            <p:stCondLst>
                              <p:cond delay="1000"/>
                            </p:stCondLst>
                            <p:childTnLst>
                              <p:par>
                                <p:cTn id="106" presetID="10" presetClass="entr" presetSubtype="0" fill="hold" grpId="0" nodeType="after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fade">
                                      <p:cBhvr>
                                        <p:cTn id="10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4" grpId="0"/>
      <p:bldP spid="16" grpId="0"/>
      <p:bldP spid="18" grpId="0"/>
      <p:bldP spid="20" grpId="0"/>
      <p:bldP spid="21" grpId="0"/>
      <p:bldP spid="23" grpId="0"/>
      <p:bldP spid="24" grpId="0"/>
      <p:bldP spid="25" grpId="0"/>
      <p:bldP spid="26" grpId="0"/>
      <p:bldP spid="27" grpId="0"/>
      <p:bldP spid="28" grpId="0"/>
      <p:bldP spid="30" grpId="0"/>
      <p:bldP spid="31"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6ED3E4B-CD31-C45C-C330-7F41DBF944D3}"/>
              </a:ext>
            </a:extLst>
          </p:cNvPr>
          <p:cNvSpPr txBox="1"/>
          <p:nvPr/>
        </p:nvSpPr>
        <p:spPr>
          <a:xfrm>
            <a:off x="274137" y="158534"/>
            <a:ext cx="2018963" cy="1077218"/>
          </a:xfrm>
          <a:prstGeom prst="rect">
            <a:avLst/>
          </a:prstGeom>
          <a:noFill/>
        </p:spPr>
        <p:txBody>
          <a:bodyPr wrap="square" rtlCol="0">
            <a:spAutoFit/>
          </a:bodyPr>
          <a:lstStyle/>
          <a:p>
            <a:r>
              <a:rPr lang="fr-CH" sz="3200" b="1" dirty="0"/>
              <a:t>Journée de travail</a:t>
            </a:r>
          </a:p>
        </p:txBody>
      </p:sp>
      <p:cxnSp>
        <p:nvCxnSpPr>
          <p:cNvPr id="4" name="Connecteur droit avec flèche 3">
            <a:extLst>
              <a:ext uri="{FF2B5EF4-FFF2-40B4-BE49-F238E27FC236}">
                <a16:creationId xmlns:a16="http://schemas.microsoft.com/office/drawing/2014/main" id="{59F633D1-3FC9-8C5A-8E0B-5DAFEAF673AD}"/>
              </a:ext>
            </a:extLst>
          </p:cNvPr>
          <p:cNvCxnSpPr/>
          <p:nvPr/>
        </p:nvCxnSpPr>
        <p:spPr>
          <a:xfrm>
            <a:off x="995680" y="1717040"/>
            <a:ext cx="9611360" cy="0"/>
          </a:xfrm>
          <a:prstGeom prst="straightConnector1">
            <a:avLst/>
          </a:prstGeom>
          <a:ln w="28575">
            <a:tailEnd type="triangle" w="lg" len="lg"/>
          </a:ln>
        </p:spPr>
        <p:style>
          <a:lnRef idx="2">
            <a:schemeClr val="dk1"/>
          </a:lnRef>
          <a:fillRef idx="0">
            <a:schemeClr val="dk1"/>
          </a:fillRef>
          <a:effectRef idx="1">
            <a:schemeClr val="dk1"/>
          </a:effectRef>
          <a:fontRef idx="minor">
            <a:schemeClr val="tx1"/>
          </a:fontRef>
        </p:style>
      </p:cxnSp>
      <p:cxnSp>
        <p:nvCxnSpPr>
          <p:cNvPr id="6" name="Connecteur droit 5">
            <a:extLst>
              <a:ext uri="{FF2B5EF4-FFF2-40B4-BE49-F238E27FC236}">
                <a16:creationId xmlns:a16="http://schemas.microsoft.com/office/drawing/2014/main" id="{9F72AF8F-A652-2EA1-9220-726D927C00F5}"/>
              </a:ext>
            </a:extLst>
          </p:cNvPr>
          <p:cNvCxnSpPr/>
          <p:nvPr/>
        </p:nvCxnSpPr>
        <p:spPr>
          <a:xfrm>
            <a:off x="8737600" y="1452880"/>
            <a:ext cx="0" cy="5384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ZoneTexte 6">
            <a:extLst>
              <a:ext uri="{FF2B5EF4-FFF2-40B4-BE49-F238E27FC236}">
                <a16:creationId xmlns:a16="http://schemas.microsoft.com/office/drawing/2014/main" id="{D8ED9B2F-70D3-5F78-AD8B-19E894FA5831}"/>
              </a:ext>
            </a:extLst>
          </p:cNvPr>
          <p:cNvSpPr txBox="1"/>
          <p:nvPr/>
        </p:nvSpPr>
        <p:spPr>
          <a:xfrm>
            <a:off x="8056880" y="2082244"/>
            <a:ext cx="3556000" cy="923330"/>
          </a:xfrm>
          <a:prstGeom prst="rect">
            <a:avLst/>
          </a:prstGeom>
          <a:noFill/>
        </p:spPr>
        <p:txBody>
          <a:bodyPr wrap="square" rtlCol="0">
            <a:spAutoFit/>
          </a:bodyPr>
          <a:lstStyle/>
          <a:p>
            <a:r>
              <a:rPr lang="fr-CH" dirty="0"/>
              <a:t>Limitation </a:t>
            </a:r>
            <a:r>
              <a:rPr lang="fr-CH" b="1" dirty="0"/>
              <a:t>maximale</a:t>
            </a:r>
            <a:r>
              <a:rPr lang="fr-CH" dirty="0"/>
              <a:t> physiologique: repos nécessaire de la force de travail</a:t>
            </a:r>
          </a:p>
        </p:txBody>
      </p:sp>
      <p:sp>
        <p:nvSpPr>
          <p:cNvPr id="8" name="ZoneTexte 7">
            <a:extLst>
              <a:ext uri="{FF2B5EF4-FFF2-40B4-BE49-F238E27FC236}">
                <a16:creationId xmlns:a16="http://schemas.microsoft.com/office/drawing/2014/main" id="{877EA446-AD46-8C6E-371A-ABB3D35377CE}"/>
              </a:ext>
            </a:extLst>
          </p:cNvPr>
          <p:cNvSpPr txBox="1"/>
          <p:nvPr/>
        </p:nvSpPr>
        <p:spPr>
          <a:xfrm>
            <a:off x="10514555" y="1222048"/>
            <a:ext cx="684803" cy="461665"/>
          </a:xfrm>
          <a:prstGeom prst="rect">
            <a:avLst/>
          </a:prstGeom>
          <a:noFill/>
        </p:spPr>
        <p:txBody>
          <a:bodyPr wrap="none" rtlCol="0">
            <a:spAutoFit/>
          </a:bodyPr>
          <a:lstStyle/>
          <a:p>
            <a:r>
              <a:rPr lang="fr-CH" sz="2400" dirty="0">
                <a:latin typeface="Abadi Extra Light" panose="020B0204020104020204" pitchFamily="34" charset="0"/>
              </a:rPr>
              <a:t>24h</a:t>
            </a:r>
          </a:p>
        </p:txBody>
      </p:sp>
      <p:sp>
        <p:nvSpPr>
          <p:cNvPr id="9" name="ZoneTexte 8">
            <a:extLst>
              <a:ext uri="{FF2B5EF4-FFF2-40B4-BE49-F238E27FC236}">
                <a16:creationId xmlns:a16="http://schemas.microsoft.com/office/drawing/2014/main" id="{25BFB1EB-97D9-6BF9-47F6-CC5118C6D5FB}"/>
              </a:ext>
            </a:extLst>
          </p:cNvPr>
          <p:cNvSpPr txBox="1"/>
          <p:nvPr/>
        </p:nvSpPr>
        <p:spPr>
          <a:xfrm>
            <a:off x="1512002" y="2082244"/>
            <a:ext cx="3393440" cy="923330"/>
          </a:xfrm>
          <a:prstGeom prst="rect">
            <a:avLst/>
          </a:prstGeom>
          <a:noFill/>
        </p:spPr>
        <p:txBody>
          <a:bodyPr wrap="square" rtlCol="0">
            <a:spAutoFit/>
          </a:bodyPr>
          <a:lstStyle/>
          <a:p>
            <a:r>
              <a:rPr lang="fr-CH" dirty="0"/>
              <a:t>Détermination positive socio-économique: reproduction des moyens de production</a:t>
            </a:r>
          </a:p>
        </p:txBody>
      </p:sp>
      <p:cxnSp>
        <p:nvCxnSpPr>
          <p:cNvPr id="10" name="Connecteur droit 9">
            <a:extLst>
              <a:ext uri="{FF2B5EF4-FFF2-40B4-BE49-F238E27FC236}">
                <a16:creationId xmlns:a16="http://schemas.microsoft.com/office/drawing/2014/main" id="{92A87A39-582A-82E6-0CF0-FE9635A5B9FC}"/>
              </a:ext>
            </a:extLst>
          </p:cNvPr>
          <p:cNvCxnSpPr/>
          <p:nvPr/>
        </p:nvCxnSpPr>
        <p:spPr>
          <a:xfrm>
            <a:off x="3108960" y="1447800"/>
            <a:ext cx="0" cy="5384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e 12">
            <a:extLst>
              <a:ext uri="{FF2B5EF4-FFF2-40B4-BE49-F238E27FC236}">
                <a16:creationId xmlns:a16="http://schemas.microsoft.com/office/drawing/2014/main" id="{B1EEF234-075B-49E4-3761-0DC45D9C3C90}"/>
              </a:ext>
            </a:extLst>
          </p:cNvPr>
          <p:cNvGrpSpPr/>
          <p:nvPr/>
        </p:nvGrpSpPr>
        <p:grpSpPr>
          <a:xfrm>
            <a:off x="2476140" y="3939974"/>
            <a:ext cx="437760" cy="214200"/>
            <a:chOff x="2193560" y="3098800"/>
            <a:chExt cx="437760" cy="214200"/>
          </a:xfrm>
        </p:grpSpPr>
        <mc:AlternateContent xmlns:mc="http://schemas.openxmlformats.org/markup-compatibility/2006" xmlns:p14="http://schemas.microsoft.com/office/powerpoint/2010/main">
          <mc:Choice Requires="p14">
            <p:contentPart p14:bwMode="auto" r:id="rId2">
              <p14:nvContentPartPr>
                <p14:cNvPr id="11" name="Encre 10">
                  <a:extLst>
                    <a:ext uri="{FF2B5EF4-FFF2-40B4-BE49-F238E27FC236}">
                      <a16:creationId xmlns:a16="http://schemas.microsoft.com/office/drawing/2014/main" id="{25DA7335-2B00-4CBA-DDAC-934EDF8002AC}"/>
                    </a:ext>
                  </a:extLst>
                </p14:cNvPr>
                <p14:cNvContentPartPr/>
                <p14:nvPr/>
              </p14:nvContentPartPr>
              <p14:xfrm>
                <a:off x="2193560" y="3098800"/>
                <a:ext cx="264960" cy="173160"/>
              </p14:xfrm>
            </p:contentPart>
          </mc:Choice>
          <mc:Fallback xmlns="">
            <p:pic>
              <p:nvPicPr>
                <p:cNvPr id="11" name="Encre 10">
                  <a:extLst>
                    <a:ext uri="{FF2B5EF4-FFF2-40B4-BE49-F238E27FC236}">
                      <a16:creationId xmlns:a16="http://schemas.microsoft.com/office/drawing/2014/main" id="{25DA7335-2B00-4CBA-DDAC-934EDF8002AC}"/>
                    </a:ext>
                  </a:extLst>
                </p:cNvPr>
                <p:cNvPicPr/>
                <p:nvPr/>
              </p:nvPicPr>
              <p:blipFill>
                <a:blip r:embed="rId3"/>
                <a:stretch>
                  <a:fillRect/>
                </a:stretch>
              </p:blipFill>
              <p:spPr>
                <a:xfrm>
                  <a:off x="2184560" y="3090160"/>
                  <a:ext cx="2826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Encre 11">
                  <a:extLst>
                    <a:ext uri="{FF2B5EF4-FFF2-40B4-BE49-F238E27FC236}">
                      <a16:creationId xmlns:a16="http://schemas.microsoft.com/office/drawing/2014/main" id="{112F89BA-98F4-3938-CA55-BE400D86C227}"/>
                    </a:ext>
                  </a:extLst>
                </p14:cNvPr>
                <p14:cNvContentPartPr/>
                <p14:nvPr/>
              </p14:nvContentPartPr>
              <p14:xfrm>
                <a:off x="2439440" y="3210400"/>
                <a:ext cx="191880" cy="102600"/>
              </p14:xfrm>
            </p:contentPart>
          </mc:Choice>
          <mc:Fallback xmlns="">
            <p:pic>
              <p:nvPicPr>
                <p:cNvPr id="12" name="Encre 11">
                  <a:extLst>
                    <a:ext uri="{FF2B5EF4-FFF2-40B4-BE49-F238E27FC236}">
                      <a16:creationId xmlns:a16="http://schemas.microsoft.com/office/drawing/2014/main" id="{112F89BA-98F4-3938-CA55-BE400D86C227}"/>
                    </a:ext>
                  </a:extLst>
                </p:cNvPr>
                <p:cNvPicPr/>
                <p:nvPr/>
              </p:nvPicPr>
              <p:blipFill>
                <a:blip r:embed="rId5"/>
                <a:stretch>
                  <a:fillRect/>
                </a:stretch>
              </p:blipFill>
              <p:spPr>
                <a:xfrm>
                  <a:off x="2430800" y="3201400"/>
                  <a:ext cx="209520" cy="120240"/>
                </a:xfrm>
                <a:prstGeom prst="rect">
                  <a:avLst/>
                </a:prstGeom>
              </p:spPr>
            </p:pic>
          </mc:Fallback>
        </mc:AlternateContent>
      </p:grpSp>
      <p:sp>
        <p:nvSpPr>
          <p:cNvPr id="14" name="ZoneTexte 13">
            <a:extLst>
              <a:ext uri="{FF2B5EF4-FFF2-40B4-BE49-F238E27FC236}">
                <a16:creationId xmlns:a16="http://schemas.microsoft.com/office/drawing/2014/main" id="{B0021600-3EB6-B434-FF23-8584A56E595D}"/>
              </a:ext>
            </a:extLst>
          </p:cNvPr>
          <p:cNvSpPr txBox="1"/>
          <p:nvPr/>
        </p:nvSpPr>
        <p:spPr>
          <a:xfrm>
            <a:off x="2986980" y="3939974"/>
            <a:ext cx="2064348" cy="369332"/>
          </a:xfrm>
          <a:prstGeom prst="rect">
            <a:avLst/>
          </a:prstGeom>
          <a:noFill/>
        </p:spPr>
        <p:txBody>
          <a:bodyPr wrap="none" rtlCol="0">
            <a:spAutoFit/>
          </a:bodyPr>
          <a:lstStyle/>
          <a:p>
            <a:r>
              <a:rPr lang="fr-CH" b="1" dirty="0"/>
              <a:t>Travail nécessaire</a:t>
            </a:r>
          </a:p>
        </p:txBody>
      </p:sp>
      <p:cxnSp>
        <p:nvCxnSpPr>
          <p:cNvPr id="15" name="Connecteur droit 14">
            <a:extLst>
              <a:ext uri="{FF2B5EF4-FFF2-40B4-BE49-F238E27FC236}">
                <a16:creationId xmlns:a16="http://schemas.microsoft.com/office/drawing/2014/main" id="{EE406644-D44B-7E7F-E3EA-FAAFA16660BF}"/>
              </a:ext>
            </a:extLst>
          </p:cNvPr>
          <p:cNvCxnSpPr>
            <a:cxnSpLocks/>
          </p:cNvCxnSpPr>
          <p:nvPr/>
        </p:nvCxnSpPr>
        <p:spPr>
          <a:xfrm>
            <a:off x="6441440" y="1040785"/>
            <a:ext cx="0" cy="342961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ZoneTexte 16">
            <a:extLst>
              <a:ext uri="{FF2B5EF4-FFF2-40B4-BE49-F238E27FC236}">
                <a16:creationId xmlns:a16="http://schemas.microsoft.com/office/drawing/2014/main" id="{12A539A1-A414-E1A1-274C-F454F1B75BBF}"/>
              </a:ext>
            </a:extLst>
          </p:cNvPr>
          <p:cNvSpPr txBox="1"/>
          <p:nvPr/>
        </p:nvSpPr>
        <p:spPr>
          <a:xfrm>
            <a:off x="6622482" y="3718004"/>
            <a:ext cx="3393440" cy="923330"/>
          </a:xfrm>
          <a:prstGeom prst="rect">
            <a:avLst/>
          </a:prstGeom>
          <a:noFill/>
        </p:spPr>
        <p:txBody>
          <a:bodyPr wrap="square" rtlCol="0">
            <a:spAutoFit/>
          </a:bodyPr>
          <a:lstStyle/>
          <a:p>
            <a:r>
              <a:rPr lang="fr-CH" dirty="0"/>
              <a:t>Limite</a:t>
            </a:r>
            <a:r>
              <a:rPr lang="fr-CH" b="1" dirty="0"/>
              <a:t> juridico-politique</a:t>
            </a:r>
            <a:r>
              <a:rPr lang="fr-CH" dirty="0"/>
              <a:t>: détermination du taux de plus-value, soit de «capital»</a:t>
            </a:r>
          </a:p>
        </p:txBody>
      </p:sp>
      <p:sp>
        <p:nvSpPr>
          <p:cNvPr id="18" name="ZoneTexte 17">
            <a:extLst>
              <a:ext uri="{FF2B5EF4-FFF2-40B4-BE49-F238E27FC236}">
                <a16:creationId xmlns:a16="http://schemas.microsoft.com/office/drawing/2014/main" id="{E7EFFAE9-B451-E170-89B7-E74A011AA1D8}"/>
              </a:ext>
            </a:extLst>
          </p:cNvPr>
          <p:cNvSpPr txBox="1"/>
          <p:nvPr/>
        </p:nvSpPr>
        <p:spPr>
          <a:xfrm>
            <a:off x="1766510" y="3117174"/>
            <a:ext cx="3176968" cy="646331"/>
          </a:xfrm>
          <a:prstGeom prst="rect">
            <a:avLst/>
          </a:prstGeom>
          <a:solidFill>
            <a:schemeClr val="bg1">
              <a:lumMod val="85000"/>
            </a:schemeClr>
          </a:solidFill>
        </p:spPr>
        <p:txBody>
          <a:bodyPr wrap="square" rtlCol="0">
            <a:spAutoFit/>
          </a:bodyPr>
          <a:lstStyle/>
          <a:p>
            <a:pPr algn="ctr"/>
            <a:r>
              <a:rPr lang="fr-CH" dirty="0"/>
              <a:t>Le PT équivaut à valeur du besoin social de la FT</a:t>
            </a:r>
          </a:p>
        </p:txBody>
      </p:sp>
      <p:sp>
        <p:nvSpPr>
          <p:cNvPr id="19" name="ZoneTexte 18">
            <a:extLst>
              <a:ext uri="{FF2B5EF4-FFF2-40B4-BE49-F238E27FC236}">
                <a16:creationId xmlns:a16="http://schemas.microsoft.com/office/drawing/2014/main" id="{55D5EF33-14B7-ACCB-0F4E-23B5E41E6337}"/>
              </a:ext>
            </a:extLst>
          </p:cNvPr>
          <p:cNvSpPr txBox="1"/>
          <p:nvPr/>
        </p:nvSpPr>
        <p:spPr>
          <a:xfrm>
            <a:off x="5830639" y="4753599"/>
            <a:ext cx="4977126" cy="1200329"/>
          </a:xfrm>
          <a:prstGeom prst="rect">
            <a:avLst/>
          </a:prstGeom>
          <a:solidFill>
            <a:schemeClr val="bg1">
              <a:lumMod val="85000"/>
            </a:schemeClr>
          </a:solidFill>
        </p:spPr>
        <p:txBody>
          <a:bodyPr wrap="square" rtlCol="0">
            <a:spAutoFit/>
          </a:bodyPr>
          <a:lstStyle/>
          <a:p>
            <a:pPr algn="ctr"/>
            <a:r>
              <a:rPr lang="fr-CH" dirty="0"/>
              <a:t>Le PT dépasse de x % la valeur du besoin social, se distinguant entre «salaire» (ce qui revient à la FT) et plus-value, ce qui revient à celui qui a acheté la FT sur la faire travailler sur ses MP</a:t>
            </a:r>
          </a:p>
        </p:txBody>
      </p:sp>
      <p:grpSp>
        <p:nvGrpSpPr>
          <p:cNvPr id="20" name="Groupe 19">
            <a:extLst>
              <a:ext uri="{FF2B5EF4-FFF2-40B4-BE49-F238E27FC236}">
                <a16:creationId xmlns:a16="http://schemas.microsoft.com/office/drawing/2014/main" id="{486F7DCE-2838-3DAE-430F-90A7A371AA35}"/>
              </a:ext>
            </a:extLst>
          </p:cNvPr>
          <p:cNvGrpSpPr/>
          <p:nvPr/>
        </p:nvGrpSpPr>
        <p:grpSpPr>
          <a:xfrm>
            <a:off x="7363100" y="6185334"/>
            <a:ext cx="437760" cy="214200"/>
            <a:chOff x="2193560" y="3098800"/>
            <a:chExt cx="437760" cy="214200"/>
          </a:xfrm>
        </p:grpSpPr>
        <mc:AlternateContent xmlns:mc="http://schemas.openxmlformats.org/markup-compatibility/2006" xmlns:p14="http://schemas.microsoft.com/office/powerpoint/2010/main">
          <mc:Choice Requires="p14">
            <p:contentPart p14:bwMode="auto" r:id="rId6">
              <p14:nvContentPartPr>
                <p14:cNvPr id="21" name="Encre 20">
                  <a:extLst>
                    <a:ext uri="{FF2B5EF4-FFF2-40B4-BE49-F238E27FC236}">
                      <a16:creationId xmlns:a16="http://schemas.microsoft.com/office/drawing/2014/main" id="{F440EA08-0643-279E-A3FD-65D45D2AFF17}"/>
                    </a:ext>
                  </a:extLst>
                </p14:cNvPr>
                <p14:cNvContentPartPr/>
                <p14:nvPr/>
              </p14:nvContentPartPr>
              <p14:xfrm>
                <a:off x="2193560" y="3098800"/>
                <a:ext cx="264960" cy="173160"/>
              </p14:xfrm>
            </p:contentPart>
          </mc:Choice>
          <mc:Fallback xmlns="">
            <p:pic>
              <p:nvPicPr>
                <p:cNvPr id="21" name="Encre 20">
                  <a:extLst>
                    <a:ext uri="{FF2B5EF4-FFF2-40B4-BE49-F238E27FC236}">
                      <a16:creationId xmlns:a16="http://schemas.microsoft.com/office/drawing/2014/main" id="{F440EA08-0643-279E-A3FD-65D45D2AFF17}"/>
                    </a:ext>
                  </a:extLst>
                </p:cNvPr>
                <p:cNvPicPr/>
                <p:nvPr/>
              </p:nvPicPr>
              <p:blipFill>
                <a:blip r:embed="rId3"/>
                <a:stretch>
                  <a:fillRect/>
                </a:stretch>
              </p:blipFill>
              <p:spPr>
                <a:xfrm>
                  <a:off x="2184560" y="3090160"/>
                  <a:ext cx="2826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Encre 21">
                  <a:extLst>
                    <a:ext uri="{FF2B5EF4-FFF2-40B4-BE49-F238E27FC236}">
                      <a16:creationId xmlns:a16="http://schemas.microsoft.com/office/drawing/2014/main" id="{0CC07FD2-8D23-9F46-90DD-5913F3A5E0A4}"/>
                    </a:ext>
                  </a:extLst>
                </p14:cNvPr>
                <p14:cNvContentPartPr/>
                <p14:nvPr/>
              </p14:nvContentPartPr>
              <p14:xfrm>
                <a:off x="2439440" y="3210400"/>
                <a:ext cx="191880" cy="102600"/>
              </p14:xfrm>
            </p:contentPart>
          </mc:Choice>
          <mc:Fallback xmlns="">
            <p:pic>
              <p:nvPicPr>
                <p:cNvPr id="22" name="Encre 21">
                  <a:extLst>
                    <a:ext uri="{FF2B5EF4-FFF2-40B4-BE49-F238E27FC236}">
                      <a16:creationId xmlns:a16="http://schemas.microsoft.com/office/drawing/2014/main" id="{0CC07FD2-8D23-9F46-90DD-5913F3A5E0A4}"/>
                    </a:ext>
                  </a:extLst>
                </p:cNvPr>
                <p:cNvPicPr/>
                <p:nvPr/>
              </p:nvPicPr>
              <p:blipFill>
                <a:blip r:embed="rId5"/>
                <a:stretch>
                  <a:fillRect/>
                </a:stretch>
              </p:blipFill>
              <p:spPr>
                <a:xfrm>
                  <a:off x="2430800" y="3201400"/>
                  <a:ext cx="209520" cy="120240"/>
                </a:xfrm>
                <a:prstGeom prst="rect">
                  <a:avLst/>
                </a:prstGeom>
              </p:spPr>
            </p:pic>
          </mc:Fallback>
        </mc:AlternateContent>
      </p:grpSp>
      <p:sp>
        <p:nvSpPr>
          <p:cNvPr id="23" name="ZoneTexte 22">
            <a:extLst>
              <a:ext uri="{FF2B5EF4-FFF2-40B4-BE49-F238E27FC236}">
                <a16:creationId xmlns:a16="http://schemas.microsoft.com/office/drawing/2014/main" id="{F9487182-FC2F-3990-A4B9-7B05553F3263}"/>
              </a:ext>
            </a:extLst>
          </p:cNvPr>
          <p:cNvSpPr txBox="1"/>
          <p:nvPr/>
        </p:nvSpPr>
        <p:spPr>
          <a:xfrm>
            <a:off x="8046740" y="6204693"/>
            <a:ext cx="2378087" cy="369332"/>
          </a:xfrm>
          <a:prstGeom prst="rect">
            <a:avLst/>
          </a:prstGeom>
          <a:noFill/>
        </p:spPr>
        <p:txBody>
          <a:bodyPr wrap="none" rtlCol="0">
            <a:spAutoFit/>
          </a:bodyPr>
          <a:lstStyle/>
          <a:p>
            <a:r>
              <a:rPr lang="fr-CH" b="1" dirty="0"/>
              <a:t>Surtravail/surproduit</a:t>
            </a:r>
          </a:p>
        </p:txBody>
      </p:sp>
      <p:sp>
        <p:nvSpPr>
          <p:cNvPr id="26" name="Flèche : droite 25">
            <a:extLst>
              <a:ext uri="{FF2B5EF4-FFF2-40B4-BE49-F238E27FC236}">
                <a16:creationId xmlns:a16="http://schemas.microsoft.com/office/drawing/2014/main" id="{A227285F-ABAA-286A-DA76-22E76650DBC7}"/>
              </a:ext>
            </a:extLst>
          </p:cNvPr>
          <p:cNvSpPr/>
          <p:nvPr/>
        </p:nvSpPr>
        <p:spPr>
          <a:xfrm>
            <a:off x="6590940" y="1009589"/>
            <a:ext cx="772160" cy="456686"/>
          </a:xfrm>
          <a:prstGeom prst="rightArrow">
            <a:avLst>
              <a:gd name="adj1" fmla="val 50000"/>
              <a:gd name="adj2" fmla="val 32202"/>
            </a:avLst>
          </a:prstGeom>
          <a:solidFill>
            <a:srgbClr val="FF6D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7" name="Flèche : droite 26">
            <a:extLst>
              <a:ext uri="{FF2B5EF4-FFF2-40B4-BE49-F238E27FC236}">
                <a16:creationId xmlns:a16="http://schemas.microsoft.com/office/drawing/2014/main" id="{52D88157-EC6A-D589-BC2A-3D312C16FC4D}"/>
              </a:ext>
            </a:extLst>
          </p:cNvPr>
          <p:cNvSpPr/>
          <p:nvPr/>
        </p:nvSpPr>
        <p:spPr>
          <a:xfrm flipH="1">
            <a:off x="5444559" y="999429"/>
            <a:ext cx="772160" cy="456686"/>
          </a:xfrm>
          <a:prstGeom prst="rightArrow">
            <a:avLst>
              <a:gd name="adj1" fmla="val 50000"/>
              <a:gd name="adj2" fmla="val 32202"/>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8" name="ZoneTexte 27">
            <a:extLst>
              <a:ext uri="{FF2B5EF4-FFF2-40B4-BE49-F238E27FC236}">
                <a16:creationId xmlns:a16="http://schemas.microsoft.com/office/drawing/2014/main" id="{AD4F2439-7CA2-B7D6-B6CE-36D775A9B757}"/>
              </a:ext>
            </a:extLst>
          </p:cNvPr>
          <p:cNvSpPr txBox="1"/>
          <p:nvPr/>
        </p:nvSpPr>
        <p:spPr>
          <a:xfrm>
            <a:off x="2946400" y="124969"/>
            <a:ext cx="3495040" cy="923330"/>
          </a:xfrm>
          <a:prstGeom prst="rect">
            <a:avLst/>
          </a:prstGeom>
          <a:noFill/>
        </p:spPr>
        <p:txBody>
          <a:bodyPr wrap="square" rtlCol="0">
            <a:spAutoFit/>
          </a:bodyPr>
          <a:lstStyle/>
          <a:p>
            <a:pPr algn="ctr"/>
            <a:r>
              <a:rPr lang="fr-CH" dirty="0"/>
              <a:t>Force social du «travail»: faire tendre le procès du travail vers le travail nécessaire (et suffisant?)</a:t>
            </a:r>
          </a:p>
        </p:txBody>
      </p:sp>
      <p:sp>
        <p:nvSpPr>
          <p:cNvPr id="29" name="ZoneTexte 28">
            <a:extLst>
              <a:ext uri="{FF2B5EF4-FFF2-40B4-BE49-F238E27FC236}">
                <a16:creationId xmlns:a16="http://schemas.microsoft.com/office/drawing/2014/main" id="{CC50B250-2BA0-5083-166F-6FB9594BB7B9}"/>
              </a:ext>
            </a:extLst>
          </p:cNvPr>
          <p:cNvSpPr txBox="1"/>
          <p:nvPr/>
        </p:nvSpPr>
        <p:spPr>
          <a:xfrm>
            <a:off x="6566555" y="132780"/>
            <a:ext cx="2745694" cy="923330"/>
          </a:xfrm>
          <a:prstGeom prst="rect">
            <a:avLst/>
          </a:prstGeom>
          <a:noFill/>
        </p:spPr>
        <p:txBody>
          <a:bodyPr wrap="square" rtlCol="0">
            <a:spAutoFit/>
          </a:bodyPr>
          <a:lstStyle/>
          <a:p>
            <a:pPr algn="ctr"/>
            <a:r>
              <a:rPr lang="fr-CH" dirty="0"/>
              <a:t>Force social du «capital»: augmenter autant que possible le surtravail</a:t>
            </a:r>
          </a:p>
        </p:txBody>
      </p:sp>
      <p:sp>
        <p:nvSpPr>
          <p:cNvPr id="30" name="ZoneTexte 29">
            <a:extLst>
              <a:ext uri="{FF2B5EF4-FFF2-40B4-BE49-F238E27FC236}">
                <a16:creationId xmlns:a16="http://schemas.microsoft.com/office/drawing/2014/main" id="{7C6B748A-F615-8943-709A-44A006ECEDB8}"/>
              </a:ext>
            </a:extLst>
          </p:cNvPr>
          <p:cNvSpPr txBox="1"/>
          <p:nvPr/>
        </p:nvSpPr>
        <p:spPr>
          <a:xfrm>
            <a:off x="9286609" y="19598"/>
            <a:ext cx="3042311" cy="1169551"/>
          </a:xfrm>
          <a:prstGeom prst="rect">
            <a:avLst/>
          </a:prstGeom>
          <a:noFill/>
        </p:spPr>
        <p:txBody>
          <a:bodyPr wrap="square" rtlCol="0">
            <a:spAutoFit/>
          </a:bodyPr>
          <a:lstStyle/>
          <a:p>
            <a:pPr marL="285750" indent="-285750">
              <a:buFont typeface="Arial" panose="020B0604020202020204" pitchFamily="34" charset="0"/>
              <a:buChar char="•"/>
            </a:pPr>
            <a:r>
              <a:rPr lang="fr-CH" sz="1400" dirty="0"/>
              <a:t>Augmentation temps de travail</a:t>
            </a:r>
          </a:p>
          <a:p>
            <a:pPr marL="285750" indent="-285750">
              <a:buFont typeface="Arial" panose="020B0604020202020204" pitchFamily="34" charset="0"/>
              <a:buChar char="•"/>
            </a:pPr>
            <a:r>
              <a:rPr lang="fr-CH" sz="1400" dirty="0"/>
              <a:t>Augmentation de la «productivité» (développement technologique)</a:t>
            </a:r>
          </a:p>
          <a:p>
            <a:pPr marL="285750" indent="-285750">
              <a:buFont typeface="Arial" panose="020B0604020202020204" pitchFamily="34" charset="0"/>
              <a:buChar char="•"/>
            </a:pPr>
            <a:r>
              <a:rPr lang="fr-CH" sz="1400" dirty="0"/>
              <a:t>Diminuer la valeur du travail</a:t>
            </a:r>
          </a:p>
        </p:txBody>
      </p:sp>
      <p:sp>
        <p:nvSpPr>
          <p:cNvPr id="33" name="Accolade ouvrante 32">
            <a:extLst>
              <a:ext uri="{FF2B5EF4-FFF2-40B4-BE49-F238E27FC236}">
                <a16:creationId xmlns:a16="http://schemas.microsoft.com/office/drawing/2014/main" id="{2EC3E09A-61EB-F9DD-56DC-11139B3BDF9B}"/>
              </a:ext>
            </a:extLst>
          </p:cNvPr>
          <p:cNvSpPr/>
          <p:nvPr/>
        </p:nvSpPr>
        <p:spPr>
          <a:xfrm>
            <a:off x="1266122" y="2082244"/>
            <a:ext cx="166438" cy="2083886"/>
          </a:xfrm>
          <a:prstGeom prst="leftBrace">
            <a:avLst>
              <a:gd name="adj1" fmla="val 205199"/>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34" name="ZoneTexte 33">
            <a:extLst>
              <a:ext uri="{FF2B5EF4-FFF2-40B4-BE49-F238E27FC236}">
                <a16:creationId xmlns:a16="http://schemas.microsoft.com/office/drawing/2014/main" id="{57808E66-5190-B56F-B04E-0B2763533D5D}"/>
              </a:ext>
            </a:extLst>
          </p:cNvPr>
          <p:cNvSpPr txBox="1"/>
          <p:nvPr/>
        </p:nvSpPr>
        <p:spPr>
          <a:xfrm>
            <a:off x="-45210" y="2655509"/>
            <a:ext cx="1311332" cy="923330"/>
          </a:xfrm>
          <a:prstGeom prst="rect">
            <a:avLst/>
          </a:prstGeom>
          <a:noFill/>
        </p:spPr>
        <p:txBody>
          <a:bodyPr wrap="square" rtlCol="0">
            <a:spAutoFit/>
          </a:bodyPr>
          <a:lstStyle/>
          <a:p>
            <a:pPr algn="r"/>
            <a:r>
              <a:rPr lang="fr-CH" dirty="0"/>
              <a:t>Pas de «système» capitaliste</a:t>
            </a:r>
          </a:p>
        </p:txBody>
      </p:sp>
    </p:spTree>
    <p:extLst>
      <p:ext uri="{BB962C8B-B14F-4D97-AF65-F5344CB8AC3E}">
        <p14:creationId xmlns:p14="http://schemas.microsoft.com/office/powerpoint/2010/main" val="349444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63"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drawProgress</p:attrName>
                                        </p:attrNameLst>
                                      </p:cBhvr>
                                      <p:tavLst>
                                        <p:tav tm="0">
                                          <p:val>
                                            <p:fltVal val="0"/>
                                          </p:val>
                                        </p:tav>
                                        <p:tav tm="100000">
                                          <p:val>
                                            <p:fltVal val="1"/>
                                          </p:val>
                                        </p:tav>
                                      </p:tavLst>
                                    </p:anim>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right)">
                                      <p:cBhvr>
                                        <p:cTn id="48" dur="500"/>
                                        <p:tgtEl>
                                          <p:spTgt spid="33"/>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up)">
                                      <p:cBhvr>
                                        <p:cTn id="57" dur="500"/>
                                        <p:tgtEl>
                                          <p:spTgt spid="15"/>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63" presetClass="entr" presetSubtype="0"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drawProgress</p:attrName>
                                        </p:attrNameLst>
                                      </p:cBhvr>
                                      <p:tavLst>
                                        <p:tav tm="0">
                                          <p:val>
                                            <p:fltVal val="0"/>
                                          </p:val>
                                        </p:tav>
                                        <p:tav tm="100000">
                                          <p:val>
                                            <p:fltVal val="1"/>
                                          </p:val>
                                        </p:tav>
                                      </p:tavLst>
                                    </p:anim>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right)">
                                      <p:cBhvr>
                                        <p:cTn id="80" dur="500"/>
                                        <p:tgtEl>
                                          <p:spTgt spid="27"/>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childTnLst>
                          </p:cTn>
                        </p:par>
                        <p:par>
                          <p:cTn id="85" fill="hold">
                            <p:stCondLst>
                              <p:cond delay="1000"/>
                            </p:stCondLst>
                            <p:childTnLst>
                              <p:par>
                                <p:cTn id="86" presetID="22" presetClass="entr" presetSubtype="8" fill="hold" grpId="0" nodeType="after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left)">
                                      <p:cBhvr>
                                        <p:cTn id="88" dur="500"/>
                                        <p:tgtEl>
                                          <p:spTgt spid="26"/>
                                        </p:tgtEl>
                                      </p:cBhvr>
                                    </p:animEffect>
                                  </p:childTnLst>
                                </p:cTn>
                              </p:par>
                            </p:childTnLst>
                          </p:cTn>
                        </p:par>
                        <p:par>
                          <p:cTn id="89" fill="hold">
                            <p:stCondLst>
                              <p:cond delay="1500"/>
                            </p:stCondLst>
                            <p:childTnLst>
                              <p:par>
                                <p:cTn id="90" presetID="10" presetClass="entr" presetSubtype="0"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4" grpId="0"/>
      <p:bldP spid="17" grpId="0"/>
      <p:bldP spid="18" grpId="0" animBg="1"/>
      <p:bldP spid="19" grpId="0" animBg="1"/>
      <p:bldP spid="23" grpId="0"/>
      <p:bldP spid="26" grpId="0" animBg="1"/>
      <p:bldP spid="27" grpId="0" animBg="1"/>
      <p:bldP spid="28" grpId="0"/>
      <p:bldP spid="29" grpId="0"/>
      <p:bldP spid="30" grpId="0"/>
      <p:bldP spid="33" grpId="0" animBg="1"/>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EE24F-CA55-845A-E515-16AF945A00B7}"/>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FB9B4FB7-F25F-E375-9245-FDC35B1081FC}"/>
              </a:ext>
            </a:extLst>
          </p:cNvPr>
          <p:cNvSpPr txBox="1"/>
          <p:nvPr/>
        </p:nvSpPr>
        <p:spPr>
          <a:xfrm>
            <a:off x="4279026" y="10831"/>
            <a:ext cx="1406154" cy="707886"/>
          </a:xfrm>
          <a:prstGeom prst="rect">
            <a:avLst/>
          </a:prstGeom>
          <a:noFill/>
        </p:spPr>
        <p:txBody>
          <a:bodyPr wrap="none" rtlCol="0">
            <a:spAutoFit/>
          </a:bodyPr>
          <a:lstStyle/>
          <a:p>
            <a:r>
              <a:rPr lang="fr-CH" sz="4000" dirty="0"/>
              <a:t>P … P</a:t>
            </a:r>
          </a:p>
        </p:txBody>
      </p:sp>
      <p:sp>
        <p:nvSpPr>
          <p:cNvPr id="11" name="Accolade fermante 10">
            <a:extLst>
              <a:ext uri="{FF2B5EF4-FFF2-40B4-BE49-F238E27FC236}">
                <a16:creationId xmlns:a16="http://schemas.microsoft.com/office/drawing/2014/main" id="{C804B22E-7F8A-D4A3-9242-9FCAEF270665}"/>
              </a:ext>
            </a:extLst>
          </p:cNvPr>
          <p:cNvSpPr/>
          <p:nvPr/>
        </p:nvSpPr>
        <p:spPr>
          <a:xfrm rot="16200000" flipV="1">
            <a:off x="4794185" y="-3883262"/>
            <a:ext cx="361509" cy="9418323"/>
          </a:xfrm>
          <a:prstGeom prst="rightBrace">
            <a:avLst>
              <a:gd name="adj1" fmla="val 72045"/>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15" name="ZoneTexte 14">
            <a:extLst>
              <a:ext uri="{FF2B5EF4-FFF2-40B4-BE49-F238E27FC236}">
                <a16:creationId xmlns:a16="http://schemas.microsoft.com/office/drawing/2014/main" id="{D324C948-26F2-6B6E-0B17-34BD77D17571}"/>
              </a:ext>
            </a:extLst>
          </p:cNvPr>
          <p:cNvSpPr txBox="1"/>
          <p:nvPr/>
        </p:nvSpPr>
        <p:spPr>
          <a:xfrm>
            <a:off x="70440" y="1605969"/>
            <a:ext cx="580905" cy="707886"/>
          </a:xfrm>
          <a:prstGeom prst="rect">
            <a:avLst/>
          </a:prstGeom>
          <a:noFill/>
        </p:spPr>
        <p:txBody>
          <a:bodyPr wrap="square" rtlCol="0">
            <a:spAutoFit/>
          </a:bodyPr>
          <a:lstStyle/>
          <a:p>
            <a:r>
              <a:rPr lang="fr-FR" sz="4000" dirty="0"/>
              <a:t>A</a:t>
            </a:r>
            <a:endParaRPr lang="fr-CH" sz="4000" dirty="0"/>
          </a:p>
        </p:txBody>
      </p:sp>
      <p:cxnSp>
        <p:nvCxnSpPr>
          <p:cNvPr id="16" name="Connecteur droit 15">
            <a:extLst>
              <a:ext uri="{FF2B5EF4-FFF2-40B4-BE49-F238E27FC236}">
                <a16:creationId xmlns:a16="http://schemas.microsoft.com/office/drawing/2014/main" id="{B1851243-9735-02AD-C299-9F3C600076E2}"/>
              </a:ext>
            </a:extLst>
          </p:cNvPr>
          <p:cNvCxnSpPr>
            <a:cxnSpLocks/>
          </p:cNvCxnSpPr>
          <p:nvPr/>
        </p:nvCxnSpPr>
        <p:spPr>
          <a:xfrm>
            <a:off x="740659" y="1959912"/>
            <a:ext cx="594951" cy="0"/>
          </a:xfrm>
          <a:prstGeom prst="line">
            <a:avLst/>
          </a:prstGeom>
          <a:ln w="28575"/>
        </p:spPr>
        <p:style>
          <a:lnRef idx="1">
            <a:schemeClr val="dk1"/>
          </a:lnRef>
          <a:fillRef idx="0">
            <a:schemeClr val="dk1"/>
          </a:fillRef>
          <a:effectRef idx="0">
            <a:schemeClr val="dk1"/>
          </a:effectRef>
          <a:fontRef idx="minor">
            <a:schemeClr val="tx1"/>
          </a:fontRef>
        </p:style>
      </p:cxnSp>
      <p:sp>
        <p:nvSpPr>
          <p:cNvPr id="17" name="ZoneTexte 16">
            <a:extLst>
              <a:ext uri="{FF2B5EF4-FFF2-40B4-BE49-F238E27FC236}">
                <a16:creationId xmlns:a16="http://schemas.microsoft.com/office/drawing/2014/main" id="{6C576B7D-9156-F72B-75A2-956B0A00A073}"/>
              </a:ext>
            </a:extLst>
          </p:cNvPr>
          <p:cNvSpPr txBox="1"/>
          <p:nvPr/>
        </p:nvSpPr>
        <p:spPr>
          <a:xfrm>
            <a:off x="1517460" y="1605969"/>
            <a:ext cx="670537" cy="707886"/>
          </a:xfrm>
          <a:prstGeom prst="rect">
            <a:avLst/>
          </a:prstGeom>
          <a:noFill/>
        </p:spPr>
        <p:txBody>
          <a:bodyPr wrap="square" rtlCol="0">
            <a:spAutoFit/>
          </a:bodyPr>
          <a:lstStyle/>
          <a:p>
            <a:r>
              <a:rPr lang="fr-FR" sz="4000" dirty="0"/>
              <a:t>M</a:t>
            </a:r>
            <a:endParaRPr lang="fr-CH" sz="4000" dirty="0"/>
          </a:p>
        </p:txBody>
      </p:sp>
      <p:sp>
        <p:nvSpPr>
          <p:cNvPr id="20" name="Accolade ouvrante 19">
            <a:extLst>
              <a:ext uri="{FF2B5EF4-FFF2-40B4-BE49-F238E27FC236}">
                <a16:creationId xmlns:a16="http://schemas.microsoft.com/office/drawing/2014/main" id="{D283224D-398D-3915-D8D0-8E9A4F7F5ED0}"/>
              </a:ext>
            </a:extLst>
          </p:cNvPr>
          <p:cNvSpPr/>
          <p:nvPr/>
        </p:nvSpPr>
        <p:spPr>
          <a:xfrm>
            <a:off x="2201726" y="1334306"/>
            <a:ext cx="199820" cy="1198880"/>
          </a:xfrm>
          <a:prstGeom prst="leftBrace">
            <a:avLst>
              <a:gd name="adj1" fmla="val 84602"/>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44" name="ZoneTexte 43">
            <a:extLst>
              <a:ext uri="{FF2B5EF4-FFF2-40B4-BE49-F238E27FC236}">
                <a16:creationId xmlns:a16="http://schemas.microsoft.com/office/drawing/2014/main" id="{2A715051-05C5-AEEC-FCDF-E6EFE5EE7580}"/>
              </a:ext>
            </a:extLst>
          </p:cNvPr>
          <p:cNvSpPr txBox="1"/>
          <p:nvPr/>
        </p:nvSpPr>
        <p:spPr>
          <a:xfrm>
            <a:off x="2467613" y="1185461"/>
            <a:ext cx="854734" cy="707886"/>
          </a:xfrm>
          <a:prstGeom prst="rect">
            <a:avLst/>
          </a:prstGeom>
          <a:noFill/>
        </p:spPr>
        <p:txBody>
          <a:bodyPr wrap="square" rtlCol="0">
            <a:spAutoFit/>
          </a:bodyPr>
          <a:lstStyle/>
          <a:p>
            <a:r>
              <a:rPr lang="fr-FR" sz="4000" dirty="0"/>
              <a:t>FT</a:t>
            </a:r>
            <a:endParaRPr lang="fr-CH" sz="4000" dirty="0"/>
          </a:p>
        </p:txBody>
      </p:sp>
      <p:sp>
        <p:nvSpPr>
          <p:cNvPr id="45" name="ZoneTexte 44">
            <a:extLst>
              <a:ext uri="{FF2B5EF4-FFF2-40B4-BE49-F238E27FC236}">
                <a16:creationId xmlns:a16="http://schemas.microsoft.com/office/drawing/2014/main" id="{37BE808B-075D-8B25-E500-3B792456F8C7}"/>
              </a:ext>
            </a:extLst>
          </p:cNvPr>
          <p:cNvSpPr txBox="1"/>
          <p:nvPr/>
        </p:nvSpPr>
        <p:spPr>
          <a:xfrm>
            <a:off x="2467612" y="1928296"/>
            <a:ext cx="1219965" cy="707886"/>
          </a:xfrm>
          <a:prstGeom prst="rect">
            <a:avLst/>
          </a:prstGeom>
          <a:noFill/>
        </p:spPr>
        <p:txBody>
          <a:bodyPr wrap="square" rtlCol="0">
            <a:spAutoFit/>
          </a:bodyPr>
          <a:lstStyle/>
          <a:p>
            <a:r>
              <a:rPr lang="fr-FR" sz="4000" dirty="0"/>
              <a:t>MP</a:t>
            </a:r>
            <a:endParaRPr lang="fr-CH" sz="4000" dirty="0"/>
          </a:p>
        </p:txBody>
      </p:sp>
      <p:sp>
        <p:nvSpPr>
          <p:cNvPr id="48" name="ZoneTexte 47">
            <a:extLst>
              <a:ext uri="{FF2B5EF4-FFF2-40B4-BE49-F238E27FC236}">
                <a16:creationId xmlns:a16="http://schemas.microsoft.com/office/drawing/2014/main" id="{5ED8DF2D-0B7B-BC11-CAD5-BA117D53476C}"/>
              </a:ext>
            </a:extLst>
          </p:cNvPr>
          <p:cNvSpPr txBox="1"/>
          <p:nvPr/>
        </p:nvSpPr>
        <p:spPr>
          <a:xfrm>
            <a:off x="3542410" y="1605969"/>
            <a:ext cx="580905" cy="707886"/>
          </a:xfrm>
          <a:prstGeom prst="rect">
            <a:avLst/>
          </a:prstGeom>
          <a:noFill/>
        </p:spPr>
        <p:txBody>
          <a:bodyPr wrap="square" rtlCol="0">
            <a:spAutoFit/>
          </a:bodyPr>
          <a:lstStyle/>
          <a:p>
            <a:r>
              <a:rPr lang="fr-FR" sz="4000" dirty="0"/>
              <a:t>…</a:t>
            </a:r>
            <a:endParaRPr lang="fr-CH" sz="4000" dirty="0"/>
          </a:p>
        </p:txBody>
      </p:sp>
      <p:sp>
        <p:nvSpPr>
          <p:cNvPr id="49" name="ZoneTexte 48">
            <a:extLst>
              <a:ext uri="{FF2B5EF4-FFF2-40B4-BE49-F238E27FC236}">
                <a16:creationId xmlns:a16="http://schemas.microsoft.com/office/drawing/2014/main" id="{3207CDDF-A568-A092-CBAE-AEB2E6CA91C9}"/>
              </a:ext>
            </a:extLst>
          </p:cNvPr>
          <p:cNvSpPr txBox="1"/>
          <p:nvPr/>
        </p:nvSpPr>
        <p:spPr>
          <a:xfrm>
            <a:off x="4230386" y="1605969"/>
            <a:ext cx="1219965" cy="707886"/>
          </a:xfrm>
          <a:prstGeom prst="rect">
            <a:avLst/>
          </a:prstGeom>
          <a:noFill/>
        </p:spPr>
        <p:txBody>
          <a:bodyPr wrap="square" rtlCol="0">
            <a:spAutoFit/>
          </a:bodyPr>
          <a:lstStyle/>
          <a:p>
            <a:r>
              <a:rPr lang="fr-FR" sz="4000" dirty="0"/>
              <a:t>M</a:t>
            </a:r>
            <a:r>
              <a:rPr lang="fr-FR" sz="4000" baseline="-25000" dirty="0"/>
              <a:t>[1]</a:t>
            </a:r>
            <a:r>
              <a:rPr lang="fr-FR" sz="4000" dirty="0"/>
              <a:t>’</a:t>
            </a:r>
            <a:endParaRPr lang="fr-CH" sz="4000" dirty="0"/>
          </a:p>
        </p:txBody>
      </p:sp>
      <p:sp>
        <p:nvSpPr>
          <p:cNvPr id="50" name="ZoneTexte 49">
            <a:extLst>
              <a:ext uri="{FF2B5EF4-FFF2-40B4-BE49-F238E27FC236}">
                <a16:creationId xmlns:a16="http://schemas.microsoft.com/office/drawing/2014/main" id="{960CED81-10D2-A9D5-474B-3F3E683013C7}"/>
              </a:ext>
            </a:extLst>
          </p:cNvPr>
          <p:cNvSpPr txBox="1"/>
          <p:nvPr/>
        </p:nvSpPr>
        <p:spPr>
          <a:xfrm>
            <a:off x="6257254" y="1605969"/>
            <a:ext cx="955469" cy="707886"/>
          </a:xfrm>
          <a:prstGeom prst="rect">
            <a:avLst/>
          </a:prstGeom>
          <a:noFill/>
        </p:spPr>
        <p:txBody>
          <a:bodyPr wrap="square" rtlCol="0">
            <a:spAutoFit/>
          </a:bodyPr>
          <a:lstStyle/>
          <a:p>
            <a:r>
              <a:rPr lang="fr-FR" sz="4000" dirty="0"/>
              <a:t>A’</a:t>
            </a:r>
            <a:endParaRPr lang="fr-CH" sz="4000" dirty="0"/>
          </a:p>
        </p:txBody>
      </p:sp>
      <p:cxnSp>
        <p:nvCxnSpPr>
          <p:cNvPr id="51" name="Connecteur droit 50">
            <a:extLst>
              <a:ext uri="{FF2B5EF4-FFF2-40B4-BE49-F238E27FC236}">
                <a16:creationId xmlns:a16="http://schemas.microsoft.com/office/drawing/2014/main" id="{F123180C-7927-9970-AFB5-AEB84BC0FCFF}"/>
              </a:ext>
            </a:extLst>
          </p:cNvPr>
          <p:cNvCxnSpPr>
            <a:cxnSpLocks/>
          </p:cNvCxnSpPr>
          <p:nvPr/>
        </p:nvCxnSpPr>
        <p:spPr>
          <a:xfrm>
            <a:off x="5324463" y="1959912"/>
            <a:ext cx="59495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2" name="Connecteur droit 51">
            <a:extLst>
              <a:ext uri="{FF2B5EF4-FFF2-40B4-BE49-F238E27FC236}">
                <a16:creationId xmlns:a16="http://schemas.microsoft.com/office/drawing/2014/main" id="{651F8A1D-878E-1834-E87F-E9BFEA992B24}"/>
              </a:ext>
            </a:extLst>
          </p:cNvPr>
          <p:cNvCxnSpPr>
            <a:cxnSpLocks/>
          </p:cNvCxnSpPr>
          <p:nvPr/>
        </p:nvCxnSpPr>
        <p:spPr>
          <a:xfrm>
            <a:off x="7165770" y="1959912"/>
            <a:ext cx="594951" cy="0"/>
          </a:xfrm>
          <a:prstGeom prst="line">
            <a:avLst/>
          </a:prstGeom>
          <a:ln w="28575"/>
        </p:spPr>
        <p:style>
          <a:lnRef idx="1">
            <a:schemeClr val="dk1"/>
          </a:lnRef>
          <a:fillRef idx="0">
            <a:schemeClr val="dk1"/>
          </a:fillRef>
          <a:effectRef idx="0">
            <a:schemeClr val="dk1"/>
          </a:effectRef>
          <a:fontRef idx="minor">
            <a:schemeClr val="tx1"/>
          </a:fontRef>
        </p:style>
      </p:cxnSp>
      <p:sp>
        <p:nvSpPr>
          <p:cNvPr id="54" name="ZoneTexte 53">
            <a:extLst>
              <a:ext uri="{FF2B5EF4-FFF2-40B4-BE49-F238E27FC236}">
                <a16:creationId xmlns:a16="http://schemas.microsoft.com/office/drawing/2014/main" id="{7743C1AC-C45C-88A5-7911-AC2392E09054}"/>
              </a:ext>
            </a:extLst>
          </p:cNvPr>
          <p:cNvSpPr txBox="1"/>
          <p:nvPr/>
        </p:nvSpPr>
        <p:spPr>
          <a:xfrm>
            <a:off x="7958297" y="1605969"/>
            <a:ext cx="1219965" cy="707886"/>
          </a:xfrm>
          <a:prstGeom prst="rect">
            <a:avLst/>
          </a:prstGeom>
          <a:noFill/>
        </p:spPr>
        <p:txBody>
          <a:bodyPr wrap="square" rtlCol="0">
            <a:spAutoFit/>
          </a:bodyPr>
          <a:lstStyle/>
          <a:p>
            <a:r>
              <a:rPr lang="fr-FR" sz="4000" dirty="0"/>
              <a:t>M</a:t>
            </a:r>
            <a:r>
              <a:rPr lang="fr-FR" sz="4000" baseline="-25000" dirty="0"/>
              <a:t>[2]</a:t>
            </a:r>
            <a:r>
              <a:rPr lang="fr-FR" sz="4000" dirty="0"/>
              <a:t>’</a:t>
            </a:r>
            <a:endParaRPr lang="fr-CH" sz="4000" dirty="0"/>
          </a:p>
        </p:txBody>
      </p:sp>
      <p:sp>
        <p:nvSpPr>
          <p:cNvPr id="55" name="Accolade fermante 54">
            <a:extLst>
              <a:ext uri="{FF2B5EF4-FFF2-40B4-BE49-F238E27FC236}">
                <a16:creationId xmlns:a16="http://schemas.microsoft.com/office/drawing/2014/main" id="{C22B526D-4872-807D-6792-94530BDEF596}"/>
              </a:ext>
            </a:extLst>
          </p:cNvPr>
          <p:cNvSpPr/>
          <p:nvPr/>
        </p:nvSpPr>
        <p:spPr>
          <a:xfrm rot="5400000">
            <a:off x="3241219" y="1016553"/>
            <a:ext cx="230401" cy="3677919"/>
          </a:xfrm>
          <a:prstGeom prst="rightBrace">
            <a:avLst>
              <a:gd name="adj1" fmla="val 72045"/>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56" name="ZoneTexte 55">
            <a:extLst>
              <a:ext uri="{FF2B5EF4-FFF2-40B4-BE49-F238E27FC236}">
                <a16:creationId xmlns:a16="http://schemas.microsoft.com/office/drawing/2014/main" id="{93EC4E0A-6097-670B-755F-F5524E33EF42}"/>
              </a:ext>
            </a:extLst>
          </p:cNvPr>
          <p:cNvSpPr txBox="1"/>
          <p:nvPr/>
        </p:nvSpPr>
        <p:spPr>
          <a:xfrm>
            <a:off x="2150490" y="3074843"/>
            <a:ext cx="2783840" cy="646331"/>
          </a:xfrm>
          <a:prstGeom prst="rect">
            <a:avLst/>
          </a:prstGeom>
          <a:noFill/>
        </p:spPr>
        <p:txBody>
          <a:bodyPr wrap="square" rtlCol="0">
            <a:spAutoFit/>
          </a:bodyPr>
          <a:lstStyle/>
          <a:p>
            <a:pPr algn="ctr"/>
            <a:r>
              <a:rPr lang="fr-CH" dirty="0"/>
              <a:t>Critique/limite de la reproduction simple</a:t>
            </a:r>
          </a:p>
        </p:txBody>
      </p:sp>
      <p:pic>
        <p:nvPicPr>
          <p:cNvPr id="58" name="Image 57" descr="Une image contenant rouge, Carmin, drapeau&#10;&#10;Le contenu généré par l’IA peut être incorrect.">
            <a:extLst>
              <a:ext uri="{FF2B5EF4-FFF2-40B4-BE49-F238E27FC236}">
                <a16:creationId xmlns:a16="http://schemas.microsoft.com/office/drawing/2014/main" id="{72793F64-97DE-D5BB-1F69-7A09A4E8F339}"/>
              </a:ext>
            </a:extLst>
          </p:cNvPr>
          <p:cNvPicPr>
            <a:picLocks noChangeAspect="1"/>
          </p:cNvPicPr>
          <p:nvPr/>
        </p:nvPicPr>
        <p:blipFill>
          <a:blip r:embed="rId2">
            <a:alphaModFix amt="50000"/>
            <a:extLst>
              <a:ext uri="{BEBA8EAE-BF5A-486C-A8C5-ECC9F3942E4B}">
                <a14:imgProps xmlns:a14="http://schemas.microsoft.com/office/drawing/2010/main">
                  <a14:imgLayer r:embed="rId3">
                    <a14:imgEffect>
                      <a14:backgroundRemoval t="10000" b="90000" l="10000" r="90000">
                        <a14:foregroundMark x1="32422" y1="79102" x2="18164" y2="88281"/>
                        <a14:foregroundMark x1="18164" y1="88281" x2="33105" y2="83203"/>
                        <a14:foregroundMark x1="33105" y1="83203" x2="25586" y2="76758"/>
                      </a14:backgroundRemoval>
                    </a14:imgEffect>
                  </a14:imgLayer>
                </a14:imgProps>
              </a:ext>
              <a:ext uri="{28A0092B-C50C-407E-A947-70E740481C1C}">
                <a14:useLocalDpi xmlns:a14="http://schemas.microsoft.com/office/drawing/2010/main" val="0"/>
              </a:ext>
            </a:extLst>
          </a:blip>
          <a:srcRect r="57537"/>
          <a:stretch>
            <a:fillRect/>
          </a:stretch>
        </p:blipFill>
        <p:spPr>
          <a:xfrm>
            <a:off x="6993062" y="912675"/>
            <a:ext cx="854734" cy="2012882"/>
          </a:xfrm>
          <a:prstGeom prst="rect">
            <a:avLst/>
          </a:prstGeom>
        </p:spPr>
      </p:pic>
      <p:sp>
        <p:nvSpPr>
          <p:cNvPr id="5" name="Accolade fermante 4">
            <a:extLst>
              <a:ext uri="{FF2B5EF4-FFF2-40B4-BE49-F238E27FC236}">
                <a16:creationId xmlns:a16="http://schemas.microsoft.com/office/drawing/2014/main" id="{98CACEFB-B161-6056-2606-59FACE9B69F6}"/>
              </a:ext>
            </a:extLst>
          </p:cNvPr>
          <p:cNvSpPr/>
          <p:nvPr/>
        </p:nvSpPr>
        <p:spPr>
          <a:xfrm rot="5400000">
            <a:off x="7405131" y="1856812"/>
            <a:ext cx="244544" cy="2077566"/>
          </a:xfrm>
          <a:prstGeom prst="rightBrace">
            <a:avLst>
              <a:gd name="adj1" fmla="val 72045"/>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6" name="ZoneTexte 5">
            <a:extLst>
              <a:ext uri="{FF2B5EF4-FFF2-40B4-BE49-F238E27FC236}">
                <a16:creationId xmlns:a16="http://schemas.microsoft.com/office/drawing/2014/main" id="{CAFBFFE9-31EB-8504-9CCB-B4F19DE780C8}"/>
              </a:ext>
            </a:extLst>
          </p:cNvPr>
          <p:cNvSpPr txBox="1"/>
          <p:nvPr/>
        </p:nvSpPr>
        <p:spPr>
          <a:xfrm>
            <a:off x="6733218" y="3074843"/>
            <a:ext cx="2078284" cy="646331"/>
          </a:xfrm>
          <a:prstGeom prst="rect">
            <a:avLst/>
          </a:prstGeom>
          <a:noFill/>
        </p:spPr>
        <p:txBody>
          <a:bodyPr wrap="square" rtlCol="0">
            <a:spAutoFit/>
          </a:bodyPr>
          <a:lstStyle/>
          <a:p>
            <a:pPr algn="ctr"/>
            <a:r>
              <a:rPr lang="fr-CH" dirty="0"/>
              <a:t>Où faut-il investir les capitaux?</a:t>
            </a:r>
          </a:p>
        </p:txBody>
      </p:sp>
      <p:sp>
        <p:nvSpPr>
          <p:cNvPr id="18" name="ZoneTexte 17">
            <a:extLst>
              <a:ext uri="{FF2B5EF4-FFF2-40B4-BE49-F238E27FC236}">
                <a16:creationId xmlns:a16="http://schemas.microsoft.com/office/drawing/2014/main" id="{B88B9059-A3F7-D0BA-F11E-588ACB08C7A7}"/>
              </a:ext>
            </a:extLst>
          </p:cNvPr>
          <p:cNvSpPr txBox="1"/>
          <p:nvPr/>
        </p:nvSpPr>
        <p:spPr>
          <a:xfrm>
            <a:off x="3605162" y="4204226"/>
            <a:ext cx="2991958" cy="1754326"/>
          </a:xfrm>
          <a:prstGeom prst="rect">
            <a:avLst/>
          </a:prstGeom>
          <a:noFill/>
        </p:spPr>
        <p:txBody>
          <a:bodyPr wrap="square" rtlCol="0">
            <a:spAutoFit/>
          </a:bodyPr>
          <a:lstStyle/>
          <a:p>
            <a:r>
              <a:rPr lang="fr-CH" dirty="0"/>
              <a:t>Toujours plus de «technologie»?</a:t>
            </a:r>
          </a:p>
          <a:p>
            <a:r>
              <a:rPr lang="fr-CH" dirty="0"/>
              <a:t>&gt; Développement du secteur de la reproduction des moyens de production, long et difficile à amortir</a:t>
            </a:r>
          </a:p>
        </p:txBody>
      </p:sp>
      <p:sp>
        <p:nvSpPr>
          <p:cNvPr id="23" name="ZoneTexte 22">
            <a:extLst>
              <a:ext uri="{FF2B5EF4-FFF2-40B4-BE49-F238E27FC236}">
                <a16:creationId xmlns:a16="http://schemas.microsoft.com/office/drawing/2014/main" id="{78923092-CC26-67E1-4311-999AF70E09B1}"/>
              </a:ext>
            </a:extLst>
          </p:cNvPr>
          <p:cNvSpPr txBox="1"/>
          <p:nvPr/>
        </p:nvSpPr>
        <p:spPr>
          <a:xfrm>
            <a:off x="6597120" y="4678373"/>
            <a:ext cx="2377816" cy="1754326"/>
          </a:xfrm>
          <a:prstGeom prst="rect">
            <a:avLst/>
          </a:prstGeom>
          <a:noFill/>
        </p:spPr>
        <p:txBody>
          <a:bodyPr wrap="square" rtlCol="0">
            <a:spAutoFit/>
          </a:bodyPr>
          <a:lstStyle/>
          <a:p>
            <a:r>
              <a:rPr lang="fr-CH" dirty="0"/>
              <a:t>Toujours plus de «force de travail»?</a:t>
            </a:r>
          </a:p>
          <a:p>
            <a:r>
              <a:rPr lang="fr-CH" dirty="0"/>
              <a:t>&gt; Logique (para-) impérialiste, scission consommation et production</a:t>
            </a:r>
          </a:p>
        </p:txBody>
      </p:sp>
      <mc:AlternateContent xmlns:mc="http://schemas.openxmlformats.org/markup-compatibility/2006" xmlns:p14="http://schemas.microsoft.com/office/powerpoint/2010/main">
        <mc:Choice Requires="p14">
          <p:contentPart p14:bwMode="auto" r:id="rId4">
            <p14:nvContentPartPr>
              <p14:cNvPr id="24" name="Encre 23">
                <a:extLst>
                  <a:ext uri="{FF2B5EF4-FFF2-40B4-BE49-F238E27FC236}">
                    <a16:creationId xmlns:a16="http://schemas.microsoft.com/office/drawing/2014/main" id="{F041EBA7-646C-0C96-52BA-97D4C99D2A18}"/>
                  </a:ext>
                </a:extLst>
              </p14:cNvPr>
              <p14:cNvContentPartPr/>
              <p14:nvPr/>
            </p14:nvContentPartPr>
            <p14:xfrm>
              <a:off x="8701709" y="3596640"/>
              <a:ext cx="670537" cy="131920"/>
            </p14:xfrm>
          </p:contentPart>
        </mc:Choice>
        <mc:Fallback xmlns="">
          <p:pic>
            <p:nvPicPr>
              <p:cNvPr id="24" name="Encre 23">
                <a:extLst>
                  <a:ext uri="{FF2B5EF4-FFF2-40B4-BE49-F238E27FC236}">
                    <a16:creationId xmlns:a16="http://schemas.microsoft.com/office/drawing/2014/main" id="{F041EBA7-646C-0C96-52BA-97D4C99D2A18}"/>
                  </a:ext>
                </a:extLst>
              </p:cNvPr>
              <p:cNvPicPr/>
              <p:nvPr/>
            </p:nvPicPr>
            <p:blipFill>
              <a:blip r:embed="rId5"/>
              <a:stretch>
                <a:fillRect/>
              </a:stretch>
            </p:blipFill>
            <p:spPr>
              <a:xfrm>
                <a:off x="8692711" y="3587654"/>
                <a:ext cx="688173" cy="14953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 name="Encre 24">
                <a:extLst>
                  <a:ext uri="{FF2B5EF4-FFF2-40B4-BE49-F238E27FC236}">
                    <a16:creationId xmlns:a16="http://schemas.microsoft.com/office/drawing/2014/main" id="{6A339701-DFB9-9CDB-6A51-C8710A2240A0}"/>
                  </a:ext>
                </a:extLst>
              </p14:cNvPr>
              <p14:cNvContentPartPr/>
              <p14:nvPr/>
            </p14:nvContentPartPr>
            <p14:xfrm>
              <a:off x="9307200" y="3566160"/>
              <a:ext cx="190080" cy="225720"/>
            </p14:xfrm>
          </p:contentPart>
        </mc:Choice>
        <mc:Fallback xmlns="">
          <p:pic>
            <p:nvPicPr>
              <p:cNvPr id="25" name="Encre 24">
                <a:extLst>
                  <a:ext uri="{FF2B5EF4-FFF2-40B4-BE49-F238E27FC236}">
                    <a16:creationId xmlns:a16="http://schemas.microsoft.com/office/drawing/2014/main" id="{6A339701-DFB9-9CDB-6A51-C8710A2240A0}"/>
                  </a:ext>
                </a:extLst>
              </p:cNvPr>
              <p:cNvPicPr/>
              <p:nvPr/>
            </p:nvPicPr>
            <p:blipFill>
              <a:blip r:embed="rId7"/>
              <a:stretch>
                <a:fillRect/>
              </a:stretch>
            </p:blipFill>
            <p:spPr>
              <a:xfrm>
                <a:off x="9298200" y="3557160"/>
                <a:ext cx="207720" cy="243360"/>
              </a:xfrm>
              <a:prstGeom prst="rect">
                <a:avLst/>
              </a:prstGeom>
            </p:spPr>
          </p:pic>
        </mc:Fallback>
      </mc:AlternateContent>
      <p:sp>
        <p:nvSpPr>
          <p:cNvPr id="26" name="ZoneTexte 25">
            <a:extLst>
              <a:ext uri="{FF2B5EF4-FFF2-40B4-BE49-F238E27FC236}">
                <a16:creationId xmlns:a16="http://schemas.microsoft.com/office/drawing/2014/main" id="{965563B3-C4E3-53F8-DC7F-C8180C610EDA}"/>
              </a:ext>
            </a:extLst>
          </p:cNvPr>
          <p:cNvSpPr txBox="1"/>
          <p:nvPr/>
        </p:nvSpPr>
        <p:spPr>
          <a:xfrm>
            <a:off x="9199211" y="3959363"/>
            <a:ext cx="2377816" cy="1754326"/>
          </a:xfrm>
          <a:prstGeom prst="rect">
            <a:avLst/>
          </a:prstGeom>
          <a:noFill/>
        </p:spPr>
        <p:txBody>
          <a:bodyPr wrap="square" rtlCol="0">
            <a:spAutoFit/>
          </a:bodyPr>
          <a:lstStyle/>
          <a:p>
            <a:r>
              <a:rPr lang="fr-CH" dirty="0"/>
              <a:t>Toujours plus de «matière première»?</a:t>
            </a:r>
          </a:p>
          <a:p>
            <a:r>
              <a:rPr lang="fr-CH" dirty="0"/>
              <a:t>&gt; Logique </a:t>
            </a:r>
            <a:r>
              <a:rPr lang="fr-CH" dirty="0" err="1"/>
              <a:t>extractiviste</a:t>
            </a:r>
            <a:r>
              <a:rPr lang="fr-CH" dirty="0"/>
              <a:t>, destruction des écosystèmes</a:t>
            </a:r>
          </a:p>
        </p:txBody>
      </p:sp>
      <p:sp>
        <p:nvSpPr>
          <p:cNvPr id="33" name="ZoneTexte 32">
            <a:extLst>
              <a:ext uri="{FF2B5EF4-FFF2-40B4-BE49-F238E27FC236}">
                <a16:creationId xmlns:a16="http://schemas.microsoft.com/office/drawing/2014/main" id="{B922CB78-3FE9-5704-4CD1-3700E9613395}"/>
              </a:ext>
            </a:extLst>
          </p:cNvPr>
          <p:cNvSpPr txBox="1"/>
          <p:nvPr/>
        </p:nvSpPr>
        <p:spPr>
          <a:xfrm>
            <a:off x="70601" y="5017026"/>
            <a:ext cx="3199760" cy="1477328"/>
          </a:xfrm>
          <a:prstGeom prst="rect">
            <a:avLst/>
          </a:prstGeom>
          <a:noFill/>
        </p:spPr>
        <p:txBody>
          <a:bodyPr wrap="square" rtlCol="0">
            <a:spAutoFit/>
          </a:bodyPr>
          <a:lstStyle/>
          <a:p>
            <a:r>
              <a:rPr lang="fr-CH" dirty="0"/>
              <a:t>Extraction de plus-value dans la sphère de circulation</a:t>
            </a:r>
          </a:p>
          <a:p>
            <a:r>
              <a:rPr lang="fr-CH" dirty="0"/>
              <a:t>&gt; logique de rente, en se rendant incontournable dans la relation vendeur/acheteur</a:t>
            </a:r>
          </a:p>
        </p:txBody>
      </p:sp>
      <p:sp>
        <p:nvSpPr>
          <p:cNvPr id="34" name="Accolade ouvrante 33">
            <a:extLst>
              <a:ext uri="{FF2B5EF4-FFF2-40B4-BE49-F238E27FC236}">
                <a16:creationId xmlns:a16="http://schemas.microsoft.com/office/drawing/2014/main" id="{8078B2C5-9AE6-ADCE-EE08-38A04B71195F}"/>
              </a:ext>
            </a:extLst>
          </p:cNvPr>
          <p:cNvSpPr/>
          <p:nvPr/>
        </p:nvSpPr>
        <p:spPr>
          <a:xfrm>
            <a:off x="10005109" y="740316"/>
            <a:ext cx="199820" cy="1198880"/>
          </a:xfrm>
          <a:prstGeom prst="leftBrace">
            <a:avLst>
              <a:gd name="adj1" fmla="val 84602"/>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35" name="ZoneTexte 34">
            <a:extLst>
              <a:ext uri="{FF2B5EF4-FFF2-40B4-BE49-F238E27FC236}">
                <a16:creationId xmlns:a16="http://schemas.microsoft.com/office/drawing/2014/main" id="{95C336F1-0562-BFC1-E613-4DED6A1C0510}"/>
              </a:ext>
            </a:extLst>
          </p:cNvPr>
          <p:cNvSpPr txBox="1"/>
          <p:nvPr/>
        </p:nvSpPr>
        <p:spPr>
          <a:xfrm>
            <a:off x="10270996" y="591471"/>
            <a:ext cx="854734" cy="707886"/>
          </a:xfrm>
          <a:prstGeom prst="rect">
            <a:avLst/>
          </a:prstGeom>
          <a:noFill/>
        </p:spPr>
        <p:txBody>
          <a:bodyPr wrap="square" rtlCol="0">
            <a:spAutoFit/>
          </a:bodyPr>
          <a:lstStyle/>
          <a:p>
            <a:r>
              <a:rPr lang="fr-FR" sz="4000" dirty="0"/>
              <a:t>FT</a:t>
            </a:r>
            <a:endParaRPr lang="fr-CH" sz="4000" dirty="0"/>
          </a:p>
        </p:txBody>
      </p:sp>
      <p:sp>
        <p:nvSpPr>
          <p:cNvPr id="36" name="ZoneTexte 35">
            <a:extLst>
              <a:ext uri="{FF2B5EF4-FFF2-40B4-BE49-F238E27FC236}">
                <a16:creationId xmlns:a16="http://schemas.microsoft.com/office/drawing/2014/main" id="{BD399010-F104-1DF8-CB73-CE3FC528AA8E}"/>
              </a:ext>
            </a:extLst>
          </p:cNvPr>
          <p:cNvSpPr txBox="1"/>
          <p:nvPr/>
        </p:nvSpPr>
        <p:spPr>
          <a:xfrm>
            <a:off x="10270995" y="1334306"/>
            <a:ext cx="1219965" cy="707886"/>
          </a:xfrm>
          <a:prstGeom prst="rect">
            <a:avLst/>
          </a:prstGeom>
          <a:noFill/>
        </p:spPr>
        <p:txBody>
          <a:bodyPr wrap="square" rtlCol="0">
            <a:spAutoFit/>
          </a:bodyPr>
          <a:lstStyle/>
          <a:p>
            <a:r>
              <a:rPr lang="fr-FR" sz="4000" dirty="0"/>
              <a:t>MP</a:t>
            </a:r>
            <a:endParaRPr lang="fr-CH" sz="4000" dirty="0"/>
          </a:p>
        </p:txBody>
      </p:sp>
      <p:sp>
        <p:nvSpPr>
          <p:cNvPr id="37" name="Accolade ouvrante 36">
            <a:extLst>
              <a:ext uri="{FF2B5EF4-FFF2-40B4-BE49-F238E27FC236}">
                <a16:creationId xmlns:a16="http://schemas.microsoft.com/office/drawing/2014/main" id="{642BE910-6130-F84C-E955-E67528B73AE6}"/>
              </a:ext>
            </a:extLst>
          </p:cNvPr>
          <p:cNvSpPr/>
          <p:nvPr/>
        </p:nvSpPr>
        <p:spPr>
          <a:xfrm>
            <a:off x="10039396" y="2193124"/>
            <a:ext cx="199820" cy="1198880"/>
          </a:xfrm>
          <a:prstGeom prst="leftBrace">
            <a:avLst>
              <a:gd name="adj1" fmla="val 84602"/>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38" name="ZoneTexte 37">
            <a:extLst>
              <a:ext uri="{FF2B5EF4-FFF2-40B4-BE49-F238E27FC236}">
                <a16:creationId xmlns:a16="http://schemas.microsoft.com/office/drawing/2014/main" id="{08ED41ED-E2B6-0613-E248-7932D7FC3931}"/>
              </a:ext>
            </a:extLst>
          </p:cNvPr>
          <p:cNvSpPr txBox="1"/>
          <p:nvPr/>
        </p:nvSpPr>
        <p:spPr>
          <a:xfrm>
            <a:off x="10305282" y="2044279"/>
            <a:ext cx="1251743" cy="707886"/>
          </a:xfrm>
          <a:prstGeom prst="rect">
            <a:avLst/>
          </a:prstGeom>
          <a:noFill/>
        </p:spPr>
        <p:txBody>
          <a:bodyPr wrap="square" rtlCol="0">
            <a:spAutoFit/>
          </a:bodyPr>
          <a:lstStyle/>
          <a:p>
            <a:r>
              <a:rPr lang="fr-FR" sz="4000" dirty="0"/>
              <a:t>FT</a:t>
            </a:r>
            <a:r>
              <a:rPr lang="fr-FR" sz="4000" baseline="-25000" dirty="0"/>
              <a:t>2</a:t>
            </a:r>
            <a:endParaRPr lang="fr-CH" sz="4000" baseline="-25000" dirty="0"/>
          </a:p>
        </p:txBody>
      </p:sp>
      <p:sp>
        <p:nvSpPr>
          <p:cNvPr id="39" name="ZoneTexte 38">
            <a:extLst>
              <a:ext uri="{FF2B5EF4-FFF2-40B4-BE49-F238E27FC236}">
                <a16:creationId xmlns:a16="http://schemas.microsoft.com/office/drawing/2014/main" id="{EA675EBB-77B5-E967-8487-F98AA25A9989}"/>
              </a:ext>
            </a:extLst>
          </p:cNvPr>
          <p:cNvSpPr txBox="1"/>
          <p:nvPr/>
        </p:nvSpPr>
        <p:spPr>
          <a:xfrm>
            <a:off x="10305282" y="2787114"/>
            <a:ext cx="1219965" cy="707886"/>
          </a:xfrm>
          <a:prstGeom prst="rect">
            <a:avLst/>
          </a:prstGeom>
          <a:noFill/>
        </p:spPr>
        <p:txBody>
          <a:bodyPr wrap="square" rtlCol="0">
            <a:spAutoFit/>
          </a:bodyPr>
          <a:lstStyle/>
          <a:p>
            <a:r>
              <a:rPr lang="fr-FR" sz="4000" dirty="0"/>
              <a:t>MP</a:t>
            </a:r>
            <a:r>
              <a:rPr lang="fr-FR" sz="4000" baseline="-25000" dirty="0"/>
              <a:t>2</a:t>
            </a:r>
            <a:endParaRPr lang="fr-CH" sz="4000" baseline="-25000" dirty="0"/>
          </a:p>
        </p:txBody>
      </p:sp>
      <p:sp>
        <p:nvSpPr>
          <p:cNvPr id="40" name="ZoneTexte 39">
            <a:extLst>
              <a:ext uri="{FF2B5EF4-FFF2-40B4-BE49-F238E27FC236}">
                <a16:creationId xmlns:a16="http://schemas.microsoft.com/office/drawing/2014/main" id="{028E359B-DD2F-53A8-77A5-3302569FCA46}"/>
              </a:ext>
            </a:extLst>
          </p:cNvPr>
          <p:cNvSpPr txBox="1"/>
          <p:nvPr/>
        </p:nvSpPr>
        <p:spPr>
          <a:xfrm>
            <a:off x="9199211" y="956718"/>
            <a:ext cx="670537" cy="707886"/>
          </a:xfrm>
          <a:prstGeom prst="rect">
            <a:avLst/>
          </a:prstGeom>
          <a:noFill/>
        </p:spPr>
        <p:txBody>
          <a:bodyPr wrap="square" rtlCol="0">
            <a:spAutoFit/>
          </a:bodyPr>
          <a:lstStyle/>
          <a:p>
            <a:r>
              <a:rPr lang="fr-FR" sz="4000" dirty="0"/>
              <a:t>M</a:t>
            </a:r>
            <a:endParaRPr lang="fr-CH" sz="4000" dirty="0"/>
          </a:p>
        </p:txBody>
      </p:sp>
      <p:sp>
        <p:nvSpPr>
          <p:cNvPr id="41" name="ZoneTexte 40">
            <a:extLst>
              <a:ext uri="{FF2B5EF4-FFF2-40B4-BE49-F238E27FC236}">
                <a16:creationId xmlns:a16="http://schemas.microsoft.com/office/drawing/2014/main" id="{82A6E5E5-EB37-2D38-39CE-D309ABFE0D0B}"/>
              </a:ext>
            </a:extLst>
          </p:cNvPr>
          <p:cNvSpPr txBox="1"/>
          <p:nvPr/>
        </p:nvSpPr>
        <p:spPr>
          <a:xfrm>
            <a:off x="9262453" y="2398222"/>
            <a:ext cx="670537" cy="707886"/>
          </a:xfrm>
          <a:prstGeom prst="rect">
            <a:avLst/>
          </a:prstGeom>
          <a:noFill/>
        </p:spPr>
        <p:txBody>
          <a:bodyPr wrap="square" rtlCol="0">
            <a:spAutoFit/>
          </a:bodyPr>
          <a:lstStyle/>
          <a:p>
            <a:r>
              <a:rPr lang="fr-FR" sz="4000" dirty="0"/>
              <a:t>m</a:t>
            </a:r>
            <a:endParaRPr lang="fr-CH" sz="4000" dirty="0"/>
          </a:p>
        </p:txBody>
      </p:sp>
      <mc:AlternateContent xmlns:mc="http://schemas.openxmlformats.org/markup-compatibility/2006" xmlns:p14="http://schemas.microsoft.com/office/powerpoint/2010/main">
        <mc:Choice Requires="p14">
          <p:contentPart p14:bwMode="auto" r:id="rId8">
            <p14:nvContentPartPr>
              <p14:cNvPr id="43" name="Encre 42">
                <a:extLst>
                  <a:ext uri="{FF2B5EF4-FFF2-40B4-BE49-F238E27FC236}">
                    <a16:creationId xmlns:a16="http://schemas.microsoft.com/office/drawing/2014/main" id="{368AF2A1-9892-67C7-C6E3-639EC5E0142D}"/>
                  </a:ext>
                </a:extLst>
              </p14:cNvPr>
              <p14:cNvContentPartPr/>
              <p14:nvPr/>
            </p14:nvContentPartPr>
            <p14:xfrm>
              <a:off x="5638240" y="2235200"/>
              <a:ext cx="720" cy="1514160"/>
            </p14:xfrm>
          </p:contentPart>
        </mc:Choice>
        <mc:Fallback xmlns="">
          <p:pic>
            <p:nvPicPr>
              <p:cNvPr id="43" name="Encre 42">
                <a:extLst>
                  <a:ext uri="{FF2B5EF4-FFF2-40B4-BE49-F238E27FC236}">
                    <a16:creationId xmlns:a16="http://schemas.microsoft.com/office/drawing/2014/main" id="{368AF2A1-9892-67C7-C6E3-639EC5E0142D}"/>
                  </a:ext>
                </a:extLst>
              </p:cNvPr>
              <p:cNvPicPr/>
              <p:nvPr/>
            </p:nvPicPr>
            <p:blipFill>
              <a:blip r:embed="rId9"/>
              <a:stretch>
                <a:fillRect/>
              </a:stretch>
            </p:blipFill>
            <p:spPr>
              <a:xfrm>
                <a:off x="5620240" y="2226200"/>
                <a:ext cx="36000" cy="1531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Encre 11">
                <a:extLst>
                  <a:ext uri="{FF2B5EF4-FFF2-40B4-BE49-F238E27FC236}">
                    <a16:creationId xmlns:a16="http://schemas.microsoft.com/office/drawing/2014/main" id="{F74A6168-33FF-6228-4C13-8451F41980F6}"/>
                  </a:ext>
                </a:extLst>
              </p14:cNvPr>
              <p14:cNvContentPartPr/>
              <p14:nvPr/>
            </p14:nvContentPartPr>
            <p14:xfrm>
              <a:off x="6087560" y="3850600"/>
              <a:ext cx="1350000" cy="529200"/>
            </p14:xfrm>
          </p:contentPart>
        </mc:Choice>
        <mc:Fallback xmlns="">
          <p:pic>
            <p:nvPicPr>
              <p:cNvPr id="12" name="Encre 11">
                <a:extLst>
                  <a:ext uri="{FF2B5EF4-FFF2-40B4-BE49-F238E27FC236}">
                    <a16:creationId xmlns:a16="http://schemas.microsoft.com/office/drawing/2014/main" id="{F74A6168-33FF-6228-4C13-8451F41980F6}"/>
                  </a:ext>
                </a:extLst>
              </p:cNvPr>
              <p:cNvPicPr/>
              <p:nvPr/>
            </p:nvPicPr>
            <p:blipFill>
              <a:blip r:embed="rId11"/>
              <a:stretch>
                <a:fillRect/>
              </a:stretch>
            </p:blipFill>
            <p:spPr>
              <a:xfrm>
                <a:off x="6078560" y="3841600"/>
                <a:ext cx="1367640" cy="546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Encre 12">
                <a:extLst>
                  <a:ext uri="{FF2B5EF4-FFF2-40B4-BE49-F238E27FC236}">
                    <a16:creationId xmlns:a16="http://schemas.microsoft.com/office/drawing/2014/main" id="{FCA32C20-9168-CEAB-6C36-3997D5395027}"/>
                  </a:ext>
                </a:extLst>
              </p14:cNvPr>
              <p14:cNvContentPartPr/>
              <p14:nvPr/>
            </p14:nvContentPartPr>
            <p14:xfrm>
              <a:off x="5887040" y="4205920"/>
              <a:ext cx="565200" cy="302760"/>
            </p14:xfrm>
          </p:contentPart>
        </mc:Choice>
        <mc:Fallback xmlns="">
          <p:pic>
            <p:nvPicPr>
              <p:cNvPr id="13" name="Encre 12">
                <a:extLst>
                  <a:ext uri="{FF2B5EF4-FFF2-40B4-BE49-F238E27FC236}">
                    <a16:creationId xmlns:a16="http://schemas.microsoft.com/office/drawing/2014/main" id="{FCA32C20-9168-CEAB-6C36-3997D5395027}"/>
                  </a:ext>
                </a:extLst>
              </p:cNvPr>
              <p:cNvPicPr/>
              <p:nvPr/>
            </p:nvPicPr>
            <p:blipFill>
              <a:blip r:embed="rId13"/>
              <a:stretch>
                <a:fillRect/>
              </a:stretch>
            </p:blipFill>
            <p:spPr>
              <a:xfrm>
                <a:off x="5878400" y="4197280"/>
                <a:ext cx="58284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Encre 18">
                <a:extLst>
                  <a:ext uri="{FF2B5EF4-FFF2-40B4-BE49-F238E27FC236}">
                    <a16:creationId xmlns:a16="http://schemas.microsoft.com/office/drawing/2014/main" id="{A4DB2047-0927-630C-5327-B9A3C19D3C06}"/>
                  </a:ext>
                </a:extLst>
              </p14:cNvPr>
              <p14:cNvContentPartPr/>
              <p14:nvPr/>
            </p14:nvContentPartPr>
            <p14:xfrm>
              <a:off x="7772360" y="3789760"/>
              <a:ext cx="32400" cy="633960"/>
            </p14:xfrm>
          </p:contentPart>
        </mc:Choice>
        <mc:Fallback xmlns="">
          <p:pic>
            <p:nvPicPr>
              <p:cNvPr id="19" name="Encre 18">
                <a:extLst>
                  <a:ext uri="{FF2B5EF4-FFF2-40B4-BE49-F238E27FC236}">
                    <a16:creationId xmlns:a16="http://schemas.microsoft.com/office/drawing/2014/main" id="{A4DB2047-0927-630C-5327-B9A3C19D3C06}"/>
                  </a:ext>
                </a:extLst>
              </p:cNvPr>
              <p:cNvPicPr/>
              <p:nvPr/>
            </p:nvPicPr>
            <p:blipFill>
              <a:blip r:embed="rId15"/>
              <a:stretch>
                <a:fillRect/>
              </a:stretch>
            </p:blipFill>
            <p:spPr>
              <a:xfrm>
                <a:off x="7763360" y="3780760"/>
                <a:ext cx="50040" cy="651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Encre 20">
                <a:extLst>
                  <a:ext uri="{FF2B5EF4-FFF2-40B4-BE49-F238E27FC236}">
                    <a16:creationId xmlns:a16="http://schemas.microsoft.com/office/drawing/2014/main" id="{E0A0BF7D-50A9-AFC3-5151-13DF01271A00}"/>
                  </a:ext>
                </a:extLst>
              </p14:cNvPr>
              <p14:cNvContentPartPr/>
              <p14:nvPr/>
            </p14:nvContentPartPr>
            <p14:xfrm>
              <a:off x="7721240" y="4333000"/>
              <a:ext cx="224640" cy="249120"/>
            </p14:xfrm>
          </p:contentPart>
        </mc:Choice>
        <mc:Fallback xmlns="">
          <p:pic>
            <p:nvPicPr>
              <p:cNvPr id="21" name="Encre 20">
                <a:extLst>
                  <a:ext uri="{FF2B5EF4-FFF2-40B4-BE49-F238E27FC236}">
                    <a16:creationId xmlns:a16="http://schemas.microsoft.com/office/drawing/2014/main" id="{E0A0BF7D-50A9-AFC3-5151-13DF01271A00}"/>
                  </a:ext>
                </a:extLst>
              </p:cNvPr>
              <p:cNvPicPr/>
              <p:nvPr/>
            </p:nvPicPr>
            <p:blipFill>
              <a:blip r:embed="rId17"/>
              <a:stretch>
                <a:fillRect/>
              </a:stretch>
            </p:blipFill>
            <p:spPr>
              <a:xfrm>
                <a:off x="7712600" y="4324360"/>
                <a:ext cx="24228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6" name="Encre 45">
                <a:extLst>
                  <a:ext uri="{FF2B5EF4-FFF2-40B4-BE49-F238E27FC236}">
                    <a16:creationId xmlns:a16="http://schemas.microsoft.com/office/drawing/2014/main" id="{B5DFCA75-9813-1703-7179-857E503064D9}"/>
                  </a:ext>
                </a:extLst>
              </p14:cNvPr>
              <p14:cNvContentPartPr/>
              <p14:nvPr/>
            </p14:nvContentPartPr>
            <p14:xfrm>
              <a:off x="2854360" y="3799760"/>
              <a:ext cx="2795040" cy="275040"/>
            </p14:xfrm>
          </p:contentPart>
        </mc:Choice>
        <mc:Fallback xmlns="">
          <p:pic>
            <p:nvPicPr>
              <p:cNvPr id="46" name="Encre 45">
                <a:extLst>
                  <a:ext uri="{FF2B5EF4-FFF2-40B4-BE49-F238E27FC236}">
                    <a16:creationId xmlns:a16="http://schemas.microsoft.com/office/drawing/2014/main" id="{B5DFCA75-9813-1703-7179-857E503064D9}"/>
                  </a:ext>
                </a:extLst>
              </p:cNvPr>
              <p:cNvPicPr/>
              <p:nvPr/>
            </p:nvPicPr>
            <p:blipFill>
              <a:blip r:embed="rId19"/>
              <a:stretch>
                <a:fillRect/>
              </a:stretch>
            </p:blipFill>
            <p:spPr>
              <a:xfrm>
                <a:off x="2845360" y="3791120"/>
                <a:ext cx="281268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7" name="Encre 46">
                <a:extLst>
                  <a:ext uri="{FF2B5EF4-FFF2-40B4-BE49-F238E27FC236}">
                    <a16:creationId xmlns:a16="http://schemas.microsoft.com/office/drawing/2014/main" id="{CAAFF292-B477-C1EC-BAE1-163FF7975B36}"/>
                  </a:ext>
                </a:extLst>
              </p14:cNvPr>
              <p14:cNvContentPartPr/>
              <p14:nvPr/>
            </p14:nvContentPartPr>
            <p14:xfrm>
              <a:off x="2659960" y="4104680"/>
              <a:ext cx="185400" cy="822240"/>
            </p14:xfrm>
          </p:contentPart>
        </mc:Choice>
        <mc:Fallback xmlns="">
          <p:pic>
            <p:nvPicPr>
              <p:cNvPr id="47" name="Encre 46">
                <a:extLst>
                  <a:ext uri="{FF2B5EF4-FFF2-40B4-BE49-F238E27FC236}">
                    <a16:creationId xmlns:a16="http://schemas.microsoft.com/office/drawing/2014/main" id="{CAAFF292-B477-C1EC-BAE1-163FF7975B36}"/>
                  </a:ext>
                </a:extLst>
              </p:cNvPr>
              <p:cNvPicPr/>
              <p:nvPr/>
            </p:nvPicPr>
            <p:blipFill>
              <a:blip r:embed="rId21"/>
              <a:stretch>
                <a:fillRect/>
              </a:stretch>
            </p:blipFill>
            <p:spPr>
              <a:xfrm>
                <a:off x="2650960" y="4095680"/>
                <a:ext cx="203040" cy="839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7" name="Encre 56">
                <a:extLst>
                  <a:ext uri="{FF2B5EF4-FFF2-40B4-BE49-F238E27FC236}">
                    <a16:creationId xmlns:a16="http://schemas.microsoft.com/office/drawing/2014/main" id="{9F83FE63-AA23-474B-7D4F-FF96FFA56EEC}"/>
                  </a:ext>
                </a:extLst>
              </p14:cNvPr>
              <p14:cNvContentPartPr/>
              <p14:nvPr/>
            </p14:nvContentPartPr>
            <p14:xfrm>
              <a:off x="2580400" y="4663400"/>
              <a:ext cx="281880" cy="303480"/>
            </p14:xfrm>
          </p:contentPart>
        </mc:Choice>
        <mc:Fallback xmlns="">
          <p:pic>
            <p:nvPicPr>
              <p:cNvPr id="57" name="Encre 56">
                <a:extLst>
                  <a:ext uri="{FF2B5EF4-FFF2-40B4-BE49-F238E27FC236}">
                    <a16:creationId xmlns:a16="http://schemas.microsoft.com/office/drawing/2014/main" id="{9F83FE63-AA23-474B-7D4F-FF96FFA56EEC}"/>
                  </a:ext>
                </a:extLst>
              </p:cNvPr>
              <p:cNvPicPr/>
              <p:nvPr/>
            </p:nvPicPr>
            <p:blipFill>
              <a:blip r:embed="rId23"/>
              <a:stretch>
                <a:fillRect/>
              </a:stretch>
            </p:blipFill>
            <p:spPr>
              <a:xfrm>
                <a:off x="2571400" y="4654400"/>
                <a:ext cx="299520" cy="321120"/>
              </a:xfrm>
              <a:prstGeom prst="rect">
                <a:avLst/>
              </a:prstGeom>
            </p:spPr>
          </p:pic>
        </mc:Fallback>
      </mc:AlternateContent>
      <p:sp>
        <p:nvSpPr>
          <p:cNvPr id="62" name="ZoneTexte 61">
            <a:extLst>
              <a:ext uri="{FF2B5EF4-FFF2-40B4-BE49-F238E27FC236}">
                <a16:creationId xmlns:a16="http://schemas.microsoft.com/office/drawing/2014/main" id="{24A58301-860F-A2E1-02FE-E76D1EB2169E}"/>
              </a:ext>
            </a:extLst>
          </p:cNvPr>
          <p:cNvSpPr txBox="1"/>
          <p:nvPr/>
        </p:nvSpPr>
        <p:spPr>
          <a:xfrm rot="19573167">
            <a:off x="8019778" y="1090608"/>
            <a:ext cx="1473609" cy="369332"/>
          </a:xfrm>
          <a:prstGeom prst="rect">
            <a:avLst/>
          </a:prstGeom>
          <a:noFill/>
        </p:spPr>
        <p:txBody>
          <a:bodyPr wrap="none" rtlCol="0">
            <a:spAutoFit/>
          </a:bodyPr>
          <a:lstStyle/>
          <a:p>
            <a:r>
              <a:rPr lang="fr-CH" dirty="0"/>
              <a:t>reproduction</a:t>
            </a:r>
          </a:p>
        </p:txBody>
      </p:sp>
      <p:sp>
        <p:nvSpPr>
          <p:cNvPr id="63" name="Accolade ouvrante 62">
            <a:extLst>
              <a:ext uri="{FF2B5EF4-FFF2-40B4-BE49-F238E27FC236}">
                <a16:creationId xmlns:a16="http://schemas.microsoft.com/office/drawing/2014/main" id="{D58F510E-9B9E-DDAB-FE21-6CF00AE7B9D7}"/>
              </a:ext>
            </a:extLst>
          </p:cNvPr>
          <p:cNvSpPr/>
          <p:nvPr/>
        </p:nvSpPr>
        <p:spPr>
          <a:xfrm>
            <a:off x="8974936" y="1229747"/>
            <a:ext cx="216353" cy="1543576"/>
          </a:xfrm>
          <a:prstGeom prst="leftBrace">
            <a:avLst>
              <a:gd name="adj1" fmla="val 84602"/>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64" name="ZoneTexte 63">
            <a:extLst>
              <a:ext uri="{FF2B5EF4-FFF2-40B4-BE49-F238E27FC236}">
                <a16:creationId xmlns:a16="http://schemas.microsoft.com/office/drawing/2014/main" id="{B8F0871F-EF5B-AFF1-7AEB-0A031259A42F}"/>
              </a:ext>
            </a:extLst>
          </p:cNvPr>
          <p:cNvSpPr txBox="1"/>
          <p:nvPr/>
        </p:nvSpPr>
        <p:spPr>
          <a:xfrm rot="2026833" flipH="1">
            <a:off x="8149659" y="2474896"/>
            <a:ext cx="1148263" cy="369332"/>
          </a:xfrm>
          <a:prstGeom prst="rect">
            <a:avLst/>
          </a:prstGeom>
          <a:noFill/>
        </p:spPr>
        <p:txBody>
          <a:bodyPr wrap="none" rtlCol="0">
            <a:spAutoFit/>
          </a:bodyPr>
          <a:lstStyle/>
          <a:p>
            <a:r>
              <a:rPr lang="fr-CH" dirty="0"/>
              <a:t>extension</a:t>
            </a:r>
          </a:p>
        </p:txBody>
      </p:sp>
      <p:sp>
        <p:nvSpPr>
          <p:cNvPr id="65" name="Accolade ouvrante 64">
            <a:extLst>
              <a:ext uri="{FF2B5EF4-FFF2-40B4-BE49-F238E27FC236}">
                <a16:creationId xmlns:a16="http://schemas.microsoft.com/office/drawing/2014/main" id="{352AA893-B3A8-F640-3035-287FBCCA605A}"/>
              </a:ext>
            </a:extLst>
          </p:cNvPr>
          <p:cNvSpPr/>
          <p:nvPr/>
        </p:nvSpPr>
        <p:spPr>
          <a:xfrm>
            <a:off x="11299795" y="2712465"/>
            <a:ext cx="189825" cy="940537"/>
          </a:xfrm>
          <a:prstGeom prst="leftBrace">
            <a:avLst>
              <a:gd name="adj1" fmla="val 84602"/>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67" name="ZoneTexte 66">
            <a:extLst>
              <a:ext uri="{FF2B5EF4-FFF2-40B4-BE49-F238E27FC236}">
                <a16:creationId xmlns:a16="http://schemas.microsoft.com/office/drawing/2014/main" id="{0BE4A142-7906-556A-8A80-9D5D2DBBB5DD}"/>
              </a:ext>
            </a:extLst>
          </p:cNvPr>
          <p:cNvSpPr txBox="1"/>
          <p:nvPr/>
        </p:nvSpPr>
        <p:spPr>
          <a:xfrm>
            <a:off x="11389360" y="2228437"/>
            <a:ext cx="942188" cy="461665"/>
          </a:xfrm>
          <a:prstGeom prst="rect">
            <a:avLst/>
          </a:prstGeom>
          <a:noFill/>
        </p:spPr>
        <p:txBody>
          <a:bodyPr wrap="square" rtlCol="0">
            <a:spAutoFit/>
          </a:bodyPr>
          <a:lstStyle/>
          <a:p>
            <a:r>
              <a:rPr lang="fr-CH" sz="1200" dirty="0"/>
              <a:t>Capital variable</a:t>
            </a:r>
          </a:p>
        </p:txBody>
      </p:sp>
      <p:sp>
        <p:nvSpPr>
          <p:cNvPr id="68" name="ZoneTexte 67">
            <a:extLst>
              <a:ext uri="{FF2B5EF4-FFF2-40B4-BE49-F238E27FC236}">
                <a16:creationId xmlns:a16="http://schemas.microsoft.com/office/drawing/2014/main" id="{1EA5647C-5E4C-CA07-24E9-A701BCB09129}"/>
              </a:ext>
            </a:extLst>
          </p:cNvPr>
          <p:cNvSpPr txBox="1"/>
          <p:nvPr/>
        </p:nvSpPr>
        <p:spPr>
          <a:xfrm>
            <a:off x="11389360" y="2692904"/>
            <a:ext cx="822960" cy="461665"/>
          </a:xfrm>
          <a:prstGeom prst="rect">
            <a:avLst/>
          </a:prstGeom>
          <a:noFill/>
        </p:spPr>
        <p:txBody>
          <a:bodyPr wrap="square" rtlCol="0">
            <a:spAutoFit/>
          </a:bodyPr>
          <a:lstStyle/>
          <a:p>
            <a:r>
              <a:rPr lang="fr-CH" sz="1200" dirty="0"/>
              <a:t>Capital fixe</a:t>
            </a:r>
          </a:p>
        </p:txBody>
      </p:sp>
      <p:sp>
        <p:nvSpPr>
          <p:cNvPr id="69" name="ZoneTexte 68">
            <a:extLst>
              <a:ext uri="{FF2B5EF4-FFF2-40B4-BE49-F238E27FC236}">
                <a16:creationId xmlns:a16="http://schemas.microsoft.com/office/drawing/2014/main" id="{5DD88B4A-7DFB-3FB8-12A6-700B1B438565}"/>
              </a:ext>
            </a:extLst>
          </p:cNvPr>
          <p:cNvSpPr txBox="1"/>
          <p:nvPr/>
        </p:nvSpPr>
        <p:spPr>
          <a:xfrm>
            <a:off x="11375670" y="3210898"/>
            <a:ext cx="822960" cy="461665"/>
          </a:xfrm>
          <a:prstGeom prst="rect">
            <a:avLst/>
          </a:prstGeom>
          <a:noFill/>
        </p:spPr>
        <p:txBody>
          <a:bodyPr wrap="square" rtlCol="0">
            <a:spAutoFit/>
          </a:bodyPr>
          <a:lstStyle/>
          <a:p>
            <a:r>
              <a:rPr lang="fr-CH" sz="1200" dirty="0"/>
              <a:t>Capital circulant</a:t>
            </a:r>
          </a:p>
        </p:txBody>
      </p:sp>
      <p:sp>
        <p:nvSpPr>
          <p:cNvPr id="70" name="ZoneTexte 69">
            <a:extLst>
              <a:ext uri="{FF2B5EF4-FFF2-40B4-BE49-F238E27FC236}">
                <a16:creationId xmlns:a16="http://schemas.microsoft.com/office/drawing/2014/main" id="{9EB2ACE3-4B8A-7994-7B05-1B44E4972398}"/>
              </a:ext>
            </a:extLst>
          </p:cNvPr>
          <p:cNvSpPr txBox="1"/>
          <p:nvPr/>
        </p:nvSpPr>
        <p:spPr>
          <a:xfrm>
            <a:off x="2439639" y="1040768"/>
            <a:ext cx="1960732" cy="276999"/>
          </a:xfrm>
          <a:prstGeom prst="rect">
            <a:avLst/>
          </a:prstGeom>
          <a:noFill/>
        </p:spPr>
        <p:txBody>
          <a:bodyPr wrap="square" rtlCol="0">
            <a:spAutoFit/>
          </a:bodyPr>
          <a:lstStyle/>
          <a:p>
            <a:r>
              <a:rPr lang="fr-CH" sz="1200" dirty="0"/>
              <a:t>Capital variable</a:t>
            </a:r>
          </a:p>
        </p:txBody>
      </p:sp>
      <p:sp>
        <p:nvSpPr>
          <p:cNvPr id="71" name="ZoneTexte 70">
            <a:extLst>
              <a:ext uri="{FF2B5EF4-FFF2-40B4-BE49-F238E27FC236}">
                <a16:creationId xmlns:a16="http://schemas.microsoft.com/office/drawing/2014/main" id="{98C2E9D8-AAAB-A3C8-A4BE-690248C69768}"/>
              </a:ext>
            </a:extLst>
          </p:cNvPr>
          <p:cNvSpPr txBox="1"/>
          <p:nvPr/>
        </p:nvSpPr>
        <p:spPr>
          <a:xfrm>
            <a:off x="2471667" y="2470529"/>
            <a:ext cx="1960732" cy="276999"/>
          </a:xfrm>
          <a:prstGeom prst="rect">
            <a:avLst/>
          </a:prstGeom>
          <a:noFill/>
        </p:spPr>
        <p:txBody>
          <a:bodyPr wrap="square" rtlCol="0">
            <a:spAutoFit/>
          </a:bodyPr>
          <a:lstStyle/>
          <a:p>
            <a:r>
              <a:rPr lang="fr-CH" sz="1200" dirty="0"/>
              <a:t>Capital constant</a:t>
            </a:r>
          </a:p>
        </p:txBody>
      </p:sp>
      <p:sp>
        <p:nvSpPr>
          <p:cNvPr id="72" name="ZoneTexte 71">
            <a:extLst>
              <a:ext uri="{FF2B5EF4-FFF2-40B4-BE49-F238E27FC236}">
                <a16:creationId xmlns:a16="http://schemas.microsoft.com/office/drawing/2014/main" id="{EAB19796-21BB-2870-ACC7-4284F02D4130}"/>
              </a:ext>
            </a:extLst>
          </p:cNvPr>
          <p:cNvSpPr txBox="1"/>
          <p:nvPr/>
        </p:nvSpPr>
        <p:spPr>
          <a:xfrm>
            <a:off x="10931153" y="1970299"/>
            <a:ext cx="396262" cy="646331"/>
          </a:xfrm>
          <a:prstGeom prst="rect">
            <a:avLst/>
          </a:prstGeom>
          <a:noFill/>
        </p:spPr>
        <p:txBody>
          <a:bodyPr wrap="none" rtlCol="0">
            <a:spAutoFit/>
          </a:bodyPr>
          <a:lstStyle/>
          <a:p>
            <a:r>
              <a:rPr lang="fr-CH" sz="3600" dirty="0">
                <a:solidFill>
                  <a:schemeClr val="accent5"/>
                </a:solidFill>
              </a:rPr>
              <a:t>*</a:t>
            </a:r>
            <a:endParaRPr lang="fr-CH" dirty="0">
              <a:solidFill>
                <a:schemeClr val="accent5"/>
              </a:solidFill>
            </a:endParaRPr>
          </a:p>
        </p:txBody>
      </p:sp>
      <p:sp>
        <p:nvSpPr>
          <p:cNvPr id="73" name="ZoneTexte 72">
            <a:extLst>
              <a:ext uri="{FF2B5EF4-FFF2-40B4-BE49-F238E27FC236}">
                <a16:creationId xmlns:a16="http://schemas.microsoft.com/office/drawing/2014/main" id="{67FF4186-F36D-1B51-D103-6E9BF6BAD8BE}"/>
              </a:ext>
            </a:extLst>
          </p:cNvPr>
          <p:cNvSpPr txBox="1"/>
          <p:nvPr/>
        </p:nvSpPr>
        <p:spPr>
          <a:xfrm>
            <a:off x="7810228" y="3905987"/>
            <a:ext cx="396262" cy="646331"/>
          </a:xfrm>
          <a:prstGeom prst="rect">
            <a:avLst/>
          </a:prstGeom>
          <a:noFill/>
        </p:spPr>
        <p:txBody>
          <a:bodyPr wrap="none" rtlCol="0">
            <a:spAutoFit/>
          </a:bodyPr>
          <a:lstStyle/>
          <a:p>
            <a:r>
              <a:rPr lang="fr-CH" sz="3600" dirty="0">
                <a:solidFill>
                  <a:schemeClr val="accent5"/>
                </a:solidFill>
              </a:rPr>
              <a:t>*</a:t>
            </a:r>
            <a:endParaRPr lang="fr-CH" dirty="0">
              <a:solidFill>
                <a:schemeClr val="accent5"/>
              </a:solidFill>
            </a:endParaRPr>
          </a:p>
        </p:txBody>
      </p:sp>
      <p:sp>
        <p:nvSpPr>
          <p:cNvPr id="74" name="ZoneTexte 73">
            <a:extLst>
              <a:ext uri="{FF2B5EF4-FFF2-40B4-BE49-F238E27FC236}">
                <a16:creationId xmlns:a16="http://schemas.microsoft.com/office/drawing/2014/main" id="{E3AA52BF-5E17-34F4-760E-2172A8A56A86}"/>
              </a:ext>
            </a:extLst>
          </p:cNvPr>
          <p:cNvSpPr txBox="1"/>
          <p:nvPr/>
        </p:nvSpPr>
        <p:spPr>
          <a:xfrm>
            <a:off x="10812039" y="2600570"/>
            <a:ext cx="607859" cy="646331"/>
          </a:xfrm>
          <a:prstGeom prst="rect">
            <a:avLst/>
          </a:prstGeom>
          <a:noFill/>
        </p:spPr>
        <p:txBody>
          <a:bodyPr wrap="none" rtlCol="0">
            <a:spAutoFit/>
          </a:bodyPr>
          <a:lstStyle/>
          <a:p>
            <a:r>
              <a:rPr lang="fr-CH" sz="3600" dirty="0">
                <a:solidFill>
                  <a:schemeClr val="accent5"/>
                </a:solidFill>
              </a:rPr>
              <a:t>**</a:t>
            </a:r>
            <a:endParaRPr lang="fr-CH" dirty="0">
              <a:solidFill>
                <a:schemeClr val="accent5"/>
              </a:solidFill>
            </a:endParaRPr>
          </a:p>
        </p:txBody>
      </p:sp>
      <p:sp>
        <p:nvSpPr>
          <p:cNvPr id="75" name="ZoneTexte 74">
            <a:extLst>
              <a:ext uri="{FF2B5EF4-FFF2-40B4-BE49-F238E27FC236}">
                <a16:creationId xmlns:a16="http://schemas.microsoft.com/office/drawing/2014/main" id="{5D5F7C81-7A45-4895-F313-59D2A3D3B5FB}"/>
              </a:ext>
            </a:extLst>
          </p:cNvPr>
          <p:cNvSpPr txBox="1"/>
          <p:nvPr/>
        </p:nvSpPr>
        <p:spPr>
          <a:xfrm>
            <a:off x="6181671" y="3728560"/>
            <a:ext cx="607859" cy="646331"/>
          </a:xfrm>
          <a:prstGeom prst="rect">
            <a:avLst/>
          </a:prstGeom>
          <a:noFill/>
        </p:spPr>
        <p:txBody>
          <a:bodyPr wrap="none" rtlCol="0">
            <a:spAutoFit/>
          </a:bodyPr>
          <a:lstStyle/>
          <a:p>
            <a:r>
              <a:rPr lang="fr-CH" sz="3600" dirty="0">
                <a:solidFill>
                  <a:schemeClr val="accent5"/>
                </a:solidFill>
              </a:rPr>
              <a:t>**</a:t>
            </a:r>
            <a:endParaRPr lang="fr-CH" dirty="0">
              <a:solidFill>
                <a:schemeClr val="accent5"/>
              </a:solidFill>
            </a:endParaRPr>
          </a:p>
        </p:txBody>
      </p:sp>
      <p:sp>
        <p:nvSpPr>
          <p:cNvPr id="76" name="ZoneTexte 75">
            <a:extLst>
              <a:ext uri="{FF2B5EF4-FFF2-40B4-BE49-F238E27FC236}">
                <a16:creationId xmlns:a16="http://schemas.microsoft.com/office/drawing/2014/main" id="{54E02874-C8B0-6924-4277-95ECD92A43E6}"/>
              </a:ext>
            </a:extLst>
          </p:cNvPr>
          <p:cNvSpPr txBox="1"/>
          <p:nvPr/>
        </p:nvSpPr>
        <p:spPr>
          <a:xfrm>
            <a:off x="10603974" y="3370665"/>
            <a:ext cx="819455" cy="646331"/>
          </a:xfrm>
          <a:prstGeom prst="rect">
            <a:avLst/>
          </a:prstGeom>
          <a:noFill/>
        </p:spPr>
        <p:txBody>
          <a:bodyPr wrap="none" rtlCol="0">
            <a:spAutoFit/>
          </a:bodyPr>
          <a:lstStyle/>
          <a:p>
            <a:r>
              <a:rPr lang="fr-CH" sz="3600" dirty="0">
                <a:solidFill>
                  <a:schemeClr val="accent5"/>
                </a:solidFill>
              </a:rPr>
              <a:t>***</a:t>
            </a:r>
            <a:endParaRPr lang="fr-CH" dirty="0">
              <a:solidFill>
                <a:schemeClr val="accent5"/>
              </a:solidFill>
            </a:endParaRPr>
          </a:p>
        </p:txBody>
      </p:sp>
      <p:sp>
        <p:nvSpPr>
          <p:cNvPr id="77" name="ZoneTexte 76">
            <a:extLst>
              <a:ext uri="{FF2B5EF4-FFF2-40B4-BE49-F238E27FC236}">
                <a16:creationId xmlns:a16="http://schemas.microsoft.com/office/drawing/2014/main" id="{06CE00AF-CF52-19D2-83B0-BD0F7F866E53}"/>
              </a:ext>
            </a:extLst>
          </p:cNvPr>
          <p:cNvSpPr txBox="1"/>
          <p:nvPr/>
        </p:nvSpPr>
        <p:spPr>
          <a:xfrm>
            <a:off x="8834093" y="3200315"/>
            <a:ext cx="819455" cy="646331"/>
          </a:xfrm>
          <a:prstGeom prst="rect">
            <a:avLst/>
          </a:prstGeom>
          <a:noFill/>
        </p:spPr>
        <p:txBody>
          <a:bodyPr wrap="none" rtlCol="0">
            <a:spAutoFit/>
          </a:bodyPr>
          <a:lstStyle/>
          <a:p>
            <a:r>
              <a:rPr lang="fr-CH" sz="3600" dirty="0">
                <a:solidFill>
                  <a:schemeClr val="accent5"/>
                </a:solidFill>
              </a:rPr>
              <a:t>***</a:t>
            </a:r>
            <a:endParaRPr lang="fr-CH" dirty="0">
              <a:solidFill>
                <a:schemeClr val="accent5"/>
              </a:solidFill>
            </a:endParaRPr>
          </a:p>
        </p:txBody>
      </p:sp>
    </p:spTree>
    <p:extLst>
      <p:ext uri="{BB962C8B-B14F-4D97-AF65-F5344CB8AC3E}">
        <p14:creationId xmlns:p14="http://schemas.microsoft.com/office/powerpoint/2010/main" val="403760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500"/>
                                        <p:tgtEl>
                                          <p:spTgt spid="64"/>
                                        </p:tgtEl>
                                      </p:cBhvr>
                                    </p:animEffect>
                                  </p:childTnLst>
                                </p:cTn>
                              </p:par>
                            </p:childTnLst>
                          </p:cTn>
                        </p:par>
                        <p:par>
                          <p:cTn id="35" fill="hold">
                            <p:stCondLst>
                              <p:cond delay="1000"/>
                            </p:stCondLst>
                            <p:childTnLst>
                              <p:par>
                                <p:cTn id="36" presetID="22" presetClass="entr" presetSubtype="1"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fade">
                                      <p:cBhvr>
                                        <p:cTn id="54" dur="500"/>
                                        <p:tgtEl>
                                          <p:spTgt spid="6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fade">
                                      <p:cBhvr>
                                        <p:cTn id="59" dur="500"/>
                                        <p:tgtEl>
                                          <p:spTgt spid="7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fade">
                                      <p:cBhvr>
                                        <p:cTn id="62" dur="500"/>
                                        <p:tgtEl>
                                          <p:spTgt spid="72"/>
                                        </p:tgtEl>
                                      </p:cBhvr>
                                    </p:animEffect>
                                  </p:childTnLst>
                                </p:cTn>
                              </p:par>
                            </p:childTnLst>
                          </p:cTn>
                        </p:par>
                        <p:par>
                          <p:cTn id="63" fill="hold">
                            <p:stCondLst>
                              <p:cond delay="500"/>
                            </p:stCondLst>
                            <p:childTnLst>
                              <p:par>
                                <p:cTn id="64" presetID="63" presetClass="entr" presetSubtype="0" fill="hold"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drawProgress</p:attrName>
                                        </p:attrNameLst>
                                      </p:cBhvr>
                                      <p:tavLst>
                                        <p:tav tm="0">
                                          <p:val>
                                            <p:fltVal val="0"/>
                                          </p:val>
                                        </p:tav>
                                        <p:tav tm="100000">
                                          <p:val>
                                            <p:fltVal val="1"/>
                                          </p:val>
                                        </p:tav>
                                      </p:tavLst>
                                    </p:anim>
                                  </p:childTnLst>
                                </p:cTn>
                              </p:par>
                            </p:childTnLst>
                          </p:cTn>
                        </p:par>
                        <p:par>
                          <p:cTn id="67" fill="hold">
                            <p:stCondLst>
                              <p:cond delay="1000"/>
                            </p:stCondLst>
                            <p:childTnLst>
                              <p:par>
                                <p:cTn id="68" presetID="63" presetClass="entr" presetSubtype="0"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drawProgress</p:attrName>
                                        </p:attrNameLst>
                                      </p:cBhvr>
                                      <p:tavLst>
                                        <p:tav tm="0">
                                          <p:val>
                                            <p:fltVal val="0"/>
                                          </p:val>
                                        </p:tav>
                                        <p:tav tm="100000">
                                          <p:val>
                                            <p:fltVal val="1"/>
                                          </p:val>
                                        </p:tav>
                                      </p:tavLst>
                                    </p:anim>
                                  </p:childTnLst>
                                </p:cTn>
                              </p:par>
                            </p:childTnLst>
                          </p:cTn>
                        </p:par>
                        <p:par>
                          <p:cTn id="71" fill="hold">
                            <p:stCondLst>
                              <p:cond delay="1500"/>
                            </p:stCondLst>
                            <p:childTnLst>
                              <p:par>
                                <p:cTn id="72" presetID="10" presetClass="entr" presetSubtype="0"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500"/>
                                        <p:tgtEl>
                                          <p:spTgt spid="39"/>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wipe(left)">
                                      <p:cBhvr>
                                        <p:cTn id="83" dur="500"/>
                                        <p:tgtEl>
                                          <p:spTgt spid="65"/>
                                        </p:tgtEl>
                                      </p:cBhvr>
                                    </p:animEffect>
                                  </p:childTnLst>
                                </p:cTn>
                              </p:par>
                            </p:childTnLst>
                          </p:cTn>
                        </p:par>
                        <p:par>
                          <p:cTn id="84" fill="hold">
                            <p:stCondLst>
                              <p:cond delay="1000"/>
                            </p:stCondLst>
                            <p:childTnLst>
                              <p:par>
                                <p:cTn id="85" presetID="10" presetClass="entr" presetSubtype="0" fill="hold" grpId="0" nodeType="after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fade">
                                      <p:cBhvr>
                                        <p:cTn id="87" dur="500"/>
                                        <p:tgtEl>
                                          <p:spTgt spid="6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4"/>
                                        </p:tgtEl>
                                        <p:attrNameLst>
                                          <p:attrName>style.visibility</p:attrName>
                                        </p:attrNameLst>
                                      </p:cBhvr>
                                      <p:to>
                                        <p:strVal val="visible"/>
                                      </p:to>
                                    </p:set>
                                    <p:animEffect transition="in" filter="fade">
                                      <p:cBhvr>
                                        <p:cTn id="92" dur="500"/>
                                        <p:tgtEl>
                                          <p:spTgt spid="7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5"/>
                                        </p:tgtEl>
                                        <p:attrNameLst>
                                          <p:attrName>style.visibility</p:attrName>
                                        </p:attrNameLst>
                                      </p:cBhvr>
                                      <p:to>
                                        <p:strVal val="visible"/>
                                      </p:to>
                                    </p:set>
                                    <p:animEffect transition="in" filter="fade">
                                      <p:cBhvr>
                                        <p:cTn id="95" dur="500"/>
                                        <p:tgtEl>
                                          <p:spTgt spid="75"/>
                                        </p:tgtEl>
                                      </p:cBhvr>
                                    </p:animEffect>
                                  </p:childTnLst>
                                </p:cTn>
                              </p:par>
                            </p:childTnLst>
                          </p:cTn>
                        </p:par>
                        <p:par>
                          <p:cTn id="96" fill="hold">
                            <p:stCondLst>
                              <p:cond delay="500"/>
                            </p:stCondLst>
                            <p:childTnLst>
                              <p:par>
                                <p:cTn id="97" presetID="63" presetClass="entr" presetSubtype="0" fill="hold" nodeType="after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p:cTn id="99" dur="500" fill="hold"/>
                                        <p:tgtEl>
                                          <p:spTgt spid="12"/>
                                        </p:tgtEl>
                                        <p:attrNameLst>
                                          <p:attrName>drawProgress</p:attrName>
                                        </p:attrNameLst>
                                      </p:cBhvr>
                                      <p:tavLst>
                                        <p:tav tm="0">
                                          <p:val>
                                            <p:fltVal val="0"/>
                                          </p:val>
                                        </p:tav>
                                        <p:tav tm="100000">
                                          <p:val>
                                            <p:fltVal val="1"/>
                                          </p:val>
                                        </p:tav>
                                      </p:tavLst>
                                    </p:anim>
                                  </p:childTnLst>
                                </p:cTn>
                              </p:par>
                            </p:childTnLst>
                          </p:cTn>
                        </p:par>
                        <p:par>
                          <p:cTn id="100" fill="hold">
                            <p:stCondLst>
                              <p:cond delay="1000"/>
                            </p:stCondLst>
                            <p:childTnLst>
                              <p:par>
                                <p:cTn id="101" presetID="63" presetClass="entr" presetSubtype="0" fill="hold" nodeType="after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p:cTn id="103" dur="500" fill="hold"/>
                                        <p:tgtEl>
                                          <p:spTgt spid="13"/>
                                        </p:tgtEl>
                                        <p:attrNameLst>
                                          <p:attrName>drawProgress</p:attrName>
                                        </p:attrNameLst>
                                      </p:cBhvr>
                                      <p:tavLst>
                                        <p:tav tm="0">
                                          <p:val>
                                            <p:fltVal val="0"/>
                                          </p:val>
                                        </p:tav>
                                        <p:tav tm="100000">
                                          <p:val>
                                            <p:fltVal val="1"/>
                                          </p:val>
                                        </p:tav>
                                      </p:tavLst>
                                    </p:anim>
                                  </p:childTnLst>
                                </p:cTn>
                              </p:par>
                            </p:childTnLst>
                          </p:cTn>
                        </p:par>
                        <p:par>
                          <p:cTn id="104" fill="hold">
                            <p:stCondLst>
                              <p:cond delay="1500"/>
                            </p:stCondLst>
                            <p:childTnLst>
                              <p:par>
                                <p:cTn id="105" presetID="10" presetClass="entr" presetSubtype="0" fill="hold" grpId="0" nodeType="after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fade">
                                      <p:cBhvr>
                                        <p:cTn id="107" dur="500"/>
                                        <p:tgtEl>
                                          <p:spTgt spid="18"/>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9"/>
                                        </p:tgtEl>
                                        <p:attrNameLst>
                                          <p:attrName>style.visibility</p:attrName>
                                        </p:attrNameLst>
                                      </p:cBhvr>
                                      <p:to>
                                        <p:strVal val="visible"/>
                                      </p:to>
                                    </p:set>
                                    <p:animEffect transition="in" filter="fade">
                                      <p:cBhvr>
                                        <p:cTn id="112" dur="500"/>
                                        <p:tgtEl>
                                          <p:spTgt spid="6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76"/>
                                        </p:tgtEl>
                                        <p:attrNameLst>
                                          <p:attrName>style.visibility</p:attrName>
                                        </p:attrNameLst>
                                      </p:cBhvr>
                                      <p:to>
                                        <p:strVal val="visible"/>
                                      </p:to>
                                    </p:set>
                                    <p:animEffect transition="in" filter="fade">
                                      <p:cBhvr>
                                        <p:cTn id="117" dur="500"/>
                                        <p:tgtEl>
                                          <p:spTgt spid="7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77"/>
                                        </p:tgtEl>
                                        <p:attrNameLst>
                                          <p:attrName>style.visibility</p:attrName>
                                        </p:attrNameLst>
                                      </p:cBhvr>
                                      <p:to>
                                        <p:strVal val="visible"/>
                                      </p:to>
                                    </p:set>
                                    <p:animEffect transition="in" filter="fade">
                                      <p:cBhvr>
                                        <p:cTn id="120" dur="500"/>
                                        <p:tgtEl>
                                          <p:spTgt spid="77"/>
                                        </p:tgtEl>
                                      </p:cBhvr>
                                    </p:animEffect>
                                  </p:childTnLst>
                                </p:cTn>
                              </p:par>
                            </p:childTnLst>
                          </p:cTn>
                        </p:par>
                        <p:par>
                          <p:cTn id="121" fill="hold">
                            <p:stCondLst>
                              <p:cond delay="500"/>
                            </p:stCondLst>
                            <p:childTnLst>
                              <p:par>
                                <p:cTn id="122" presetID="63" presetClass="entr" presetSubtype="0" fill="hold" nodeType="afterEffect">
                                  <p:stCondLst>
                                    <p:cond delay="0"/>
                                  </p:stCondLst>
                                  <p:childTnLst>
                                    <p:set>
                                      <p:cBhvr>
                                        <p:cTn id="123" dur="1" fill="hold">
                                          <p:stCondLst>
                                            <p:cond delay="0"/>
                                          </p:stCondLst>
                                        </p:cTn>
                                        <p:tgtEl>
                                          <p:spTgt spid="24"/>
                                        </p:tgtEl>
                                        <p:attrNameLst>
                                          <p:attrName>style.visibility</p:attrName>
                                        </p:attrNameLst>
                                      </p:cBhvr>
                                      <p:to>
                                        <p:strVal val="visible"/>
                                      </p:to>
                                    </p:set>
                                    <p:anim calcmode="lin" valueType="num">
                                      <p:cBhvr>
                                        <p:cTn id="124" dur="500" fill="hold"/>
                                        <p:tgtEl>
                                          <p:spTgt spid="24"/>
                                        </p:tgtEl>
                                        <p:attrNameLst>
                                          <p:attrName>drawProgress</p:attrName>
                                        </p:attrNameLst>
                                      </p:cBhvr>
                                      <p:tavLst>
                                        <p:tav tm="0">
                                          <p:val>
                                            <p:fltVal val="0"/>
                                          </p:val>
                                        </p:tav>
                                        <p:tav tm="100000">
                                          <p:val>
                                            <p:fltVal val="1"/>
                                          </p:val>
                                        </p:tav>
                                      </p:tavLst>
                                    </p:anim>
                                  </p:childTnLst>
                                </p:cTn>
                              </p:par>
                            </p:childTnLst>
                          </p:cTn>
                        </p:par>
                        <p:par>
                          <p:cTn id="125" fill="hold">
                            <p:stCondLst>
                              <p:cond delay="1000"/>
                            </p:stCondLst>
                            <p:childTnLst>
                              <p:par>
                                <p:cTn id="126" presetID="63" presetClass="entr" presetSubtype="0"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p:cTn id="128" dur="500" fill="hold"/>
                                        <p:tgtEl>
                                          <p:spTgt spid="25"/>
                                        </p:tgtEl>
                                        <p:attrNameLst>
                                          <p:attrName>drawProgress</p:attrName>
                                        </p:attrNameLst>
                                      </p:cBhvr>
                                      <p:tavLst>
                                        <p:tav tm="0">
                                          <p:val>
                                            <p:fltVal val="0"/>
                                          </p:val>
                                        </p:tav>
                                        <p:tav tm="100000">
                                          <p:val>
                                            <p:fltVal val="1"/>
                                          </p:val>
                                        </p:tav>
                                      </p:tavLst>
                                    </p:anim>
                                  </p:childTnLst>
                                </p:cTn>
                              </p:par>
                            </p:childTnLst>
                          </p:cTn>
                        </p:par>
                        <p:par>
                          <p:cTn id="129" fill="hold">
                            <p:stCondLst>
                              <p:cond delay="1500"/>
                            </p:stCondLst>
                            <p:childTnLst>
                              <p:par>
                                <p:cTn id="130" presetID="10" presetClass="entr" presetSubtype="0" fill="hold" grpId="0" nodeType="afterEffect">
                                  <p:stCondLst>
                                    <p:cond delay="0"/>
                                  </p:stCondLst>
                                  <p:childTnLst>
                                    <p:set>
                                      <p:cBhvr>
                                        <p:cTn id="131" dur="1" fill="hold">
                                          <p:stCondLst>
                                            <p:cond delay="0"/>
                                          </p:stCondLst>
                                        </p:cTn>
                                        <p:tgtEl>
                                          <p:spTgt spid="26"/>
                                        </p:tgtEl>
                                        <p:attrNameLst>
                                          <p:attrName>style.visibility</p:attrName>
                                        </p:attrNameLst>
                                      </p:cBhvr>
                                      <p:to>
                                        <p:strVal val="visible"/>
                                      </p:to>
                                    </p:set>
                                    <p:animEffect transition="in" filter="fade">
                                      <p:cBhvr>
                                        <p:cTn id="132" dur="500"/>
                                        <p:tgtEl>
                                          <p:spTgt spid="26"/>
                                        </p:tgtEl>
                                      </p:cBhvr>
                                    </p:animEffect>
                                  </p:childTnLst>
                                </p:cTn>
                              </p:par>
                            </p:childTnLst>
                          </p:cTn>
                        </p:par>
                      </p:childTnLst>
                    </p:cTn>
                  </p:par>
                  <p:par>
                    <p:cTn id="133" fill="hold">
                      <p:stCondLst>
                        <p:cond delay="indefinite"/>
                      </p:stCondLst>
                      <p:childTnLst>
                        <p:par>
                          <p:cTn id="134" fill="hold">
                            <p:stCondLst>
                              <p:cond delay="0"/>
                            </p:stCondLst>
                            <p:childTnLst>
                              <p:par>
                                <p:cTn id="135" presetID="63" presetClass="entr" presetSubtype="0" fill="hold" nodeType="clickEffect">
                                  <p:stCondLst>
                                    <p:cond delay="0"/>
                                  </p:stCondLst>
                                  <p:childTnLst>
                                    <p:set>
                                      <p:cBhvr>
                                        <p:cTn id="136" dur="1" fill="hold">
                                          <p:stCondLst>
                                            <p:cond delay="0"/>
                                          </p:stCondLst>
                                        </p:cTn>
                                        <p:tgtEl>
                                          <p:spTgt spid="43"/>
                                        </p:tgtEl>
                                        <p:attrNameLst>
                                          <p:attrName>style.visibility</p:attrName>
                                        </p:attrNameLst>
                                      </p:cBhvr>
                                      <p:to>
                                        <p:strVal val="visible"/>
                                      </p:to>
                                    </p:set>
                                    <p:anim calcmode="lin" valueType="num">
                                      <p:cBhvr>
                                        <p:cTn id="137" dur="500" fill="hold"/>
                                        <p:tgtEl>
                                          <p:spTgt spid="43"/>
                                        </p:tgtEl>
                                        <p:attrNameLst>
                                          <p:attrName>drawProgress</p:attrName>
                                        </p:attrNameLst>
                                      </p:cBhvr>
                                      <p:tavLst>
                                        <p:tav tm="0">
                                          <p:val>
                                            <p:fltVal val="0"/>
                                          </p:val>
                                        </p:tav>
                                        <p:tav tm="100000">
                                          <p:val>
                                            <p:fltVal val="1"/>
                                          </p:val>
                                        </p:tav>
                                      </p:tavLst>
                                    </p:anim>
                                  </p:childTnLst>
                                </p:cTn>
                              </p:par>
                            </p:childTnLst>
                          </p:cTn>
                        </p:par>
                        <p:par>
                          <p:cTn id="138" fill="hold">
                            <p:stCondLst>
                              <p:cond delay="500"/>
                            </p:stCondLst>
                            <p:childTnLst>
                              <p:par>
                                <p:cTn id="139" presetID="63" presetClass="entr" presetSubtype="0"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 calcmode="lin" valueType="num">
                                      <p:cBhvr>
                                        <p:cTn id="141" dur="500" fill="hold"/>
                                        <p:tgtEl>
                                          <p:spTgt spid="46"/>
                                        </p:tgtEl>
                                        <p:attrNameLst>
                                          <p:attrName>drawProgress</p:attrName>
                                        </p:attrNameLst>
                                      </p:cBhvr>
                                      <p:tavLst>
                                        <p:tav tm="0">
                                          <p:val>
                                            <p:fltVal val="0"/>
                                          </p:val>
                                        </p:tav>
                                        <p:tav tm="100000">
                                          <p:val>
                                            <p:fltVal val="1"/>
                                          </p:val>
                                        </p:tav>
                                      </p:tavLst>
                                    </p:anim>
                                  </p:childTnLst>
                                </p:cTn>
                              </p:par>
                            </p:childTnLst>
                          </p:cTn>
                        </p:par>
                        <p:par>
                          <p:cTn id="142" fill="hold">
                            <p:stCondLst>
                              <p:cond delay="1000"/>
                            </p:stCondLst>
                            <p:childTnLst>
                              <p:par>
                                <p:cTn id="143" presetID="63" presetClass="entr" presetSubtype="0" fill="hold" nodeType="afterEffect">
                                  <p:stCondLst>
                                    <p:cond delay="0"/>
                                  </p:stCondLst>
                                  <p:childTnLst>
                                    <p:set>
                                      <p:cBhvr>
                                        <p:cTn id="144" dur="1" fill="hold">
                                          <p:stCondLst>
                                            <p:cond delay="0"/>
                                          </p:stCondLst>
                                        </p:cTn>
                                        <p:tgtEl>
                                          <p:spTgt spid="47"/>
                                        </p:tgtEl>
                                        <p:attrNameLst>
                                          <p:attrName>style.visibility</p:attrName>
                                        </p:attrNameLst>
                                      </p:cBhvr>
                                      <p:to>
                                        <p:strVal val="visible"/>
                                      </p:to>
                                    </p:set>
                                    <p:anim calcmode="lin" valueType="num">
                                      <p:cBhvr>
                                        <p:cTn id="145" dur="500" fill="hold"/>
                                        <p:tgtEl>
                                          <p:spTgt spid="47"/>
                                        </p:tgtEl>
                                        <p:attrNameLst>
                                          <p:attrName>drawProgress</p:attrName>
                                        </p:attrNameLst>
                                      </p:cBhvr>
                                      <p:tavLst>
                                        <p:tav tm="0">
                                          <p:val>
                                            <p:fltVal val="0"/>
                                          </p:val>
                                        </p:tav>
                                        <p:tav tm="100000">
                                          <p:val>
                                            <p:fltVal val="1"/>
                                          </p:val>
                                        </p:tav>
                                      </p:tavLst>
                                    </p:anim>
                                  </p:childTnLst>
                                </p:cTn>
                              </p:par>
                            </p:childTnLst>
                          </p:cTn>
                        </p:par>
                        <p:par>
                          <p:cTn id="146" fill="hold">
                            <p:stCondLst>
                              <p:cond delay="1500"/>
                            </p:stCondLst>
                            <p:childTnLst>
                              <p:par>
                                <p:cTn id="147" presetID="63" presetClass="entr" presetSubtype="0" fill="hold" nodeType="afterEffect">
                                  <p:stCondLst>
                                    <p:cond delay="0"/>
                                  </p:stCondLst>
                                  <p:childTnLst>
                                    <p:set>
                                      <p:cBhvr>
                                        <p:cTn id="148" dur="1" fill="hold">
                                          <p:stCondLst>
                                            <p:cond delay="0"/>
                                          </p:stCondLst>
                                        </p:cTn>
                                        <p:tgtEl>
                                          <p:spTgt spid="57"/>
                                        </p:tgtEl>
                                        <p:attrNameLst>
                                          <p:attrName>style.visibility</p:attrName>
                                        </p:attrNameLst>
                                      </p:cBhvr>
                                      <p:to>
                                        <p:strVal val="visible"/>
                                      </p:to>
                                    </p:set>
                                    <p:anim calcmode="lin" valueType="num">
                                      <p:cBhvr>
                                        <p:cTn id="149" dur="500" fill="hold"/>
                                        <p:tgtEl>
                                          <p:spTgt spid="57"/>
                                        </p:tgtEl>
                                        <p:attrNameLst>
                                          <p:attrName>drawProgress</p:attrName>
                                        </p:attrNameLst>
                                      </p:cBhvr>
                                      <p:tavLst>
                                        <p:tav tm="0">
                                          <p:val>
                                            <p:fltVal val="0"/>
                                          </p:val>
                                        </p:tav>
                                        <p:tav tm="100000">
                                          <p:val>
                                            <p:fltVal val="1"/>
                                          </p:val>
                                        </p:tav>
                                      </p:tavLst>
                                    </p:anim>
                                  </p:childTnLst>
                                </p:cTn>
                              </p:par>
                            </p:childTnLst>
                          </p:cTn>
                        </p:par>
                        <p:par>
                          <p:cTn id="150" fill="hold">
                            <p:stCondLst>
                              <p:cond delay="2000"/>
                            </p:stCondLst>
                            <p:childTnLst>
                              <p:par>
                                <p:cTn id="151" presetID="10" presetClass="entr" presetSubtype="0" fill="hold" grpId="0" nodeType="afterEffect">
                                  <p:stCondLst>
                                    <p:cond delay="0"/>
                                  </p:stCondLst>
                                  <p:childTnLst>
                                    <p:set>
                                      <p:cBhvr>
                                        <p:cTn id="152" dur="1" fill="hold">
                                          <p:stCondLst>
                                            <p:cond delay="0"/>
                                          </p:stCondLst>
                                        </p:cTn>
                                        <p:tgtEl>
                                          <p:spTgt spid="33"/>
                                        </p:tgtEl>
                                        <p:attrNameLst>
                                          <p:attrName>style.visibility</p:attrName>
                                        </p:attrNameLst>
                                      </p:cBhvr>
                                      <p:to>
                                        <p:strVal val="visible"/>
                                      </p:to>
                                    </p:set>
                                    <p:animEffect transition="in" filter="fade">
                                      <p:cBhvr>
                                        <p:cTn id="15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8" grpId="0"/>
      <p:bldP spid="23" grpId="0"/>
      <p:bldP spid="26" grpId="0"/>
      <p:bldP spid="33" grpId="0"/>
      <p:bldP spid="34" grpId="0" animBg="1"/>
      <p:bldP spid="35" grpId="0"/>
      <p:bldP spid="36" grpId="0"/>
      <p:bldP spid="37" grpId="0" animBg="1"/>
      <p:bldP spid="38" grpId="0"/>
      <p:bldP spid="39" grpId="0"/>
      <p:bldP spid="40" grpId="0"/>
      <p:bldP spid="41" grpId="0"/>
      <p:bldP spid="62" grpId="0"/>
      <p:bldP spid="63" grpId="0" animBg="1"/>
      <p:bldP spid="64" grpId="0"/>
      <p:bldP spid="65" grpId="0" animBg="1"/>
      <p:bldP spid="67" grpId="0"/>
      <p:bldP spid="68" grpId="0"/>
      <p:bldP spid="69" grpId="0"/>
      <p:bldP spid="72" grpId="0"/>
      <p:bldP spid="73" grpId="0"/>
      <p:bldP spid="74" grpId="0"/>
      <p:bldP spid="75" grpId="0"/>
      <p:bldP spid="76" grpId="0"/>
      <p:bldP spid="77"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2030</Words>
  <Application>Microsoft Office PowerPoint</Application>
  <PresentationFormat>Grand écran</PresentationFormat>
  <Paragraphs>198</Paragraphs>
  <Slides>14</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14</vt:i4>
      </vt:variant>
    </vt:vector>
  </HeadingPairs>
  <TitlesOfParts>
    <vt:vector size="24" baseType="lpstr">
      <vt:lpstr>Abadi Extra Light</vt:lpstr>
      <vt:lpstr>AGaramondPro-Regular</vt:lpstr>
      <vt:lpstr>Aptos</vt:lpstr>
      <vt:lpstr>Aptos Display</vt:lpstr>
      <vt:lpstr>Arial</vt:lpstr>
      <vt:lpstr>Arial Black</vt:lpstr>
      <vt:lpstr>Bad Script</vt:lpstr>
      <vt:lpstr>Garamond</vt:lpstr>
      <vt:lpstr>Ink Free</vt:lpstr>
      <vt:lpstr>Thème Office</vt:lpstr>
      <vt:lpstr>Vers un usage marxiste du mot «productivisme»?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Perspective «anthropologique»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Pagotto</dc:creator>
  <cp:lastModifiedBy>David Pagotto</cp:lastModifiedBy>
  <cp:revision>36</cp:revision>
  <dcterms:created xsi:type="dcterms:W3CDTF">2025-09-19T08:13:10Z</dcterms:created>
  <dcterms:modified xsi:type="dcterms:W3CDTF">2025-10-02T14:28:18Z</dcterms:modified>
</cp:coreProperties>
</file>